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1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98" r:id="rId4"/>
    <p:sldId id="315" r:id="rId5"/>
    <p:sldId id="342" r:id="rId6"/>
    <p:sldId id="325" r:id="rId7"/>
    <p:sldId id="326" r:id="rId8"/>
    <p:sldId id="338" r:id="rId9"/>
    <p:sldId id="333" r:id="rId10"/>
    <p:sldId id="339" r:id="rId11"/>
    <p:sldId id="340" r:id="rId12"/>
    <p:sldId id="334" r:id="rId13"/>
    <p:sldId id="335" r:id="rId14"/>
    <p:sldId id="336" r:id="rId15"/>
    <p:sldId id="337" r:id="rId16"/>
    <p:sldId id="322" r:id="rId17"/>
    <p:sldId id="323" r:id="rId18"/>
    <p:sldId id="324" r:id="rId19"/>
    <p:sldId id="327" r:id="rId20"/>
    <p:sldId id="328" r:id="rId21"/>
    <p:sldId id="330" r:id="rId22"/>
    <p:sldId id="314" r:id="rId23"/>
  </p:sldIdLst>
  <p:sldSz cx="9144000" cy="5143500" type="screen16x9"/>
  <p:notesSz cx="6858000" cy="9947275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  <a:srgbClr val="FBAF97"/>
    <a:srgbClr val="FF99FF"/>
    <a:srgbClr val="E7E745"/>
    <a:srgbClr val="B3D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140" d="100"/>
          <a:sy n="140" d="100"/>
        </p:scale>
        <p:origin x="858" y="108"/>
      </p:cViewPr>
      <p:guideLst>
        <p:guide orient="horz" pos="324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tableStyles" Target="tableStyle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 /><Relationship Id="rId2" Type="http://schemas.openxmlformats.org/officeDocument/2006/relationships/package" Target="../embeddings/_____Microsoft_Excel.xlsx" /><Relationship Id="rId1" Type="http://schemas.openxmlformats.org/officeDocument/2006/relationships/themeOverride" Target="../theme/themeOverride1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 /><Relationship Id="rId1" Type="http://schemas.openxmlformats.org/officeDocument/2006/relationships/themeOverride" Target="../theme/themeOverrid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40023677812581E-2"/>
          <c:y val="4.7948082992984795E-2"/>
          <c:w val="0.88777363988465363"/>
          <c:h val="0.867695424989525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Лист2!$A$1:$C$1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7-4699-8DF2-94B47C6628B9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2-96C7-4699-8DF2-94B47C6628B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96C7-4699-8DF2-94B47C6628B9}"/>
              </c:ext>
            </c:extLst>
          </c:dPt>
          <c:val>
            <c:numRef>
              <c:f>Лист2!$A$2:$C$2</c:f>
              <c:numCache>
                <c:formatCode>General</c:formatCode>
                <c:ptCount val="3"/>
                <c:pt idx="0">
                  <c:v>1267231</c:v>
                </c:pt>
                <c:pt idx="1">
                  <c:v>1392513</c:v>
                </c:pt>
                <c:pt idx="2">
                  <c:v>1864419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C7-4699-8DF2-94B47C662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33408"/>
        <c:axId val="61247488"/>
      </c:barChart>
      <c:catAx>
        <c:axId val="61233408"/>
        <c:scaling>
          <c:orientation val="minMax"/>
        </c:scaling>
        <c:delete val="0"/>
        <c:axPos val="b"/>
        <c:majorTickMark val="out"/>
        <c:minorTickMark val="none"/>
        <c:tickLblPos val="nextTo"/>
        <c:crossAx val="61247488"/>
        <c:crosses val="autoZero"/>
        <c:auto val="1"/>
        <c:lblAlgn val="ctr"/>
        <c:lblOffset val="100"/>
        <c:noMultiLvlLbl val="0"/>
      </c:catAx>
      <c:valAx>
        <c:axId val="6124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2334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431870190826449E-2"/>
          <c:y val="8.0922505511538498E-2"/>
          <c:w val="0.86655444815778115"/>
          <c:h val="0.50460987477589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A6-4F6C-AFC9-4F5A8AC0B55D}"/>
                </c:ext>
              </c:extLst>
            </c:dLbl>
            <c:dLbl>
              <c:idx val="1"/>
              <c:layout>
                <c:manualLayout>
                  <c:x val="0"/>
                  <c:y val="6.117187123696572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21689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BA6-4F6C-AFC9-4F5A8AC0B55D}"/>
                </c:ext>
              </c:extLst>
            </c:dLbl>
            <c:dLbl>
              <c:idx val="2"/>
              <c:layout>
                <c:manualLayout>
                  <c:x val="0"/>
                  <c:y val="3.77343726787416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117481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BA6-4F6C-AFC9-4F5A8AC0B55D}"/>
                </c:ext>
              </c:extLst>
            </c:dLbl>
            <c:dLbl>
              <c:idx val="3"/>
              <c:layout>
                <c:manualLayout>
                  <c:x val="0"/>
                  <c:y val="3.015954925731749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303719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BA6-4F6C-AFC9-4F5A8AC0B55D}"/>
                </c:ext>
              </c:extLst>
            </c:dLbl>
            <c:dLbl>
              <c:idx val="4"/>
              <c:layout>
                <c:manualLayout>
                  <c:x val="0"/>
                  <c:y val="6.117187123696572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3441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0B6-4F1C-B1D2-9D7CE0DB212C}"/>
                </c:ext>
              </c:extLst>
            </c:dLbl>
            <c:dLbl>
              <c:idx val="5"/>
              <c:layout>
                <c:manualLayout>
                  <c:x val="0"/>
                  <c:y val="6.117187123696572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65796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BA6-4F6C-AFC9-4F5A8AC0B55D}"/>
                </c:ext>
              </c:extLst>
            </c:dLbl>
            <c:dLbl>
              <c:idx val="6"/>
              <c:layout>
                <c:manualLayout>
                  <c:x val="0"/>
                  <c:y val="1.42968741205162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BA6-4F6C-AFC9-4F5A8AC0B55D}"/>
                </c:ext>
              </c:extLst>
            </c:dLbl>
            <c:dLbl>
              <c:idx val="7"/>
              <c:layout>
                <c:manualLayout>
                  <c:x val="8.7589976765232362E-4"/>
                  <c:y val="1.13728930809288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28113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BA6-4F6C-AFC9-4F5A8AC0B55D}"/>
                </c:ext>
              </c:extLst>
            </c:dLbl>
            <c:dLbl>
              <c:idx val="8"/>
              <c:layout>
                <c:manualLayout>
                  <c:x val="-1.7881307030141676E-16"/>
                  <c:y val="1.07593203846932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5460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BA6-4F6C-AFC9-4F5A8AC0B55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729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BA6-4F6C-AFC9-4F5A8AC0B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Общее кол-во</c:v>
                </c:pt>
                <c:pt idx="1">
                  <c:v>ДДС-1 (ПЧ)</c:v>
                </c:pt>
                <c:pt idx="2">
                  <c:v>ДДС-2 (МВД)</c:v>
                </c:pt>
                <c:pt idx="3">
                  <c:v>ДДС-3 (СМП)</c:v>
                </c:pt>
                <c:pt idx="4">
                  <c:v>ДДС-4 (ГАЗ)</c:v>
                </c:pt>
                <c:pt idx="5">
                  <c:v>ЕДДС</c:v>
                </c:pt>
                <c:pt idx="6">
                  <c:v>Антитеррор</c:v>
                </c:pt>
                <c:pt idx="7">
                  <c:v>ЦУКС</c:v>
                </c:pt>
                <c:pt idx="8">
                  <c:v>SMS-сообщения</c:v>
                </c:pt>
                <c:pt idx="9">
                  <c:v>ЭРА-ГЛОНАСС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90654</c:v>
                </c:pt>
                <c:pt idx="1">
                  <c:v>3144</c:v>
                </c:pt>
                <c:pt idx="2">
                  <c:v>22111</c:v>
                </c:pt>
                <c:pt idx="3">
                  <c:v>38222</c:v>
                </c:pt>
                <c:pt idx="4">
                  <c:v>2500</c:v>
                </c:pt>
                <c:pt idx="5">
                  <c:v>15036</c:v>
                </c:pt>
                <c:pt idx="6">
                  <c:v>1562</c:v>
                </c:pt>
                <c:pt idx="7">
                  <c:v>7907</c:v>
                </c:pt>
                <c:pt idx="8">
                  <c:v>2360</c:v>
                </c:pt>
                <c:pt idx="9">
                  <c:v>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A6-4F6C-AFC9-4F5A8AC0B5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626624"/>
        <c:axId val="59718272"/>
      </c:barChart>
      <c:catAx>
        <c:axId val="5962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718272"/>
        <c:crosses val="autoZero"/>
        <c:auto val="0"/>
        <c:lblAlgn val="ctr"/>
        <c:lblOffset val="100"/>
        <c:noMultiLvlLbl val="0"/>
      </c:catAx>
      <c:valAx>
        <c:axId val="59718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626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0.52051</cdr:x>
      <cdr:y>0.90673</cdr:y>
    </cdr:from>
    <cdr:to>
      <cdr:x>0.63232</cdr:x>
      <cdr:y>0.99657</cdr:y>
    </cdr:to>
    <cdr:sp macro="" textlink="">
      <cdr:nvSpPr>
        <cdr:cNvPr id="2" name="Rectangle 27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67677" y="3146764"/>
          <a:ext cx="787783" cy="3117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9933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0.8226</cdr:x>
      <cdr:y>0.91016</cdr:y>
    </cdr:from>
    <cdr:to>
      <cdr:x>0.92239</cdr:x>
      <cdr:y>1</cdr:y>
    </cdr:to>
    <cdr:sp macro="" textlink="">
      <cdr:nvSpPr>
        <cdr:cNvPr id="3" name="Rectangle 27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96239" y="3158683"/>
          <a:ext cx="703173" cy="3117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9933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r">
              <a:defRPr sz="1200"/>
            </a:lvl1pPr>
          </a:lstStyle>
          <a:p>
            <a:fld id="{2B4442DF-5CF0-4EB1-AD6B-633300A8D8BD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8" tIns="45769" rIns="91538" bIns="4576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538" tIns="45769" rIns="91538" bIns="4576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r">
              <a:defRPr sz="1200"/>
            </a:lvl1pPr>
          </a:lstStyle>
          <a:p>
            <a:fld id="{D3926293-53E6-40BB-BBB8-FF81EE031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713" y="746125"/>
            <a:ext cx="663257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943" indent="-2838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5296" indent="-22705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9415" indent="-22705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3533" indent="-22705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7652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1770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5889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0008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57EA5-F671-47E9-A5CA-2ED04D86BF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ru-RU" dirty="0"/>
          </a:p>
        </p:txBody>
      </p:sp>
      <p:sp>
        <p:nvSpPr>
          <p:cNvPr id="20485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943" indent="-2838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5296" indent="-22705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9415" indent="-22705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3533" indent="-22705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7652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1770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5889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0008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3461" indent="-2821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8400" indent="-2256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9760" indent="-2256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1120" indent="-2256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248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384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520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656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57EA5-F671-47E9-A5CA-2ED04D86BF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/>
          </a:p>
        </p:txBody>
      </p:sp>
      <p:sp>
        <p:nvSpPr>
          <p:cNvPr id="20485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3461" indent="-2821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8400" indent="-2256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9760" indent="-2256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1120" indent="-2256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248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384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520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656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77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3396" indent="-2820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8301" indent="-22566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9621" indent="-22566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0941" indent="-22566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2262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3582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4903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6223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57EA5-F671-47E9-A5CA-2ED04D86BF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485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3396" indent="-2820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8301" indent="-22566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9621" indent="-22566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0941" indent="-22566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2262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3582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4903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6223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9C8-F829-47F6-9C3E-CF21DF18B916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9BAE-85E1-4913-8750-CAE23FDEB2FD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57EC-7D0B-40EE-A40A-97DC829D5F8F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5291E1D-5AFE-49A2-968E-3214281CE4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9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01C6315E-487B-4A22-A538-F61FD67914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2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448CEDA0-C884-4275-9923-347D7C97D5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7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C5F113AD-9C24-4C38-978B-A878ED6F85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2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8E549357-1D43-421F-861F-18F72C02D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3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C237FAC2-888B-4FD8-A899-9DF791EDDA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4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A63BD159-A56C-4910-BEC6-3BDA0B4A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8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4D5536B-12ED-498F-A3F8-88645252A3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6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0458-D3B3-43D2-88FF-F46573142DB0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B585083-5AA9-4FAA-A9C1-17EB5868B7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20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ABE934D-ED69-4BD5-8F96-05CE021674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1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AFA5DE72-AEA0-40CE-B9DF-45909FF114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91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5291E1D-5AFE-49A2-968E-3214281CE4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0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01C6315E-487B-4A22-A538-F61FD67914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0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448CEDA0-C884-4275-9923-347D7C97D5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60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C5F113AD-9C24-4C38-978B-A878ED6F85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95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8E549357-1D43-421F-861F-18F72C02D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2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C237FAC2-888B-4FD8-A899-9DF791EDDA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59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A63BD159-A56C-4910-BEC6-3BDA0B4A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DF9C-72E4-41A3-95DB-649579F82437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4D5536B-12ED-498F-A3F8-88645252A3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2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B585083-5AA9-4FAA-A9C1-17EB5868B7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8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ABE934D-ED69-4BD5-8F96-05CE021674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58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AFA5DE72-AEA0-40CE-B9DF-45909FF114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3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C2CA-CD55-4692-8111-AC56CACD8988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1C07-7C15-4B11-9749-EB8AE74EABE7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C508-D118-44A3-8B94-985CFFEB15B1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8D64-3C8B-417C-982C-B039561BC941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28AD-898C-44E2-ABF4-49C8F5A48FAF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0D7-6EE9-4110-A5A5-160319AEEBF8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DAE9-EA90-416F-B257-02ECED42D17B}" type="datetime1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fld id="{B1BF65AA-47A2-44A1-BC0F-D2724981EB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2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fld id="{B1BF65AA-47A2-44A1-BC0F-D2724981EB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11.10.2023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8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.emf" /><Relationship Id="rId4" Type="http://schemas.openxmlformats.org/officeDocument/2006/relationships/image" Target="../media/image12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emf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13" Type="http://schemas.openxmlformats.org/officeDocument/2006/relationships/image" Target="../media/image27.png" /><Relationship Id="rId3" Type="http://schemas.openxmlformats.org/officeDocument/2006/relationships/image" Target="../media/image17.png" /><Relationship Id="rId7" Type="http://schemas.openxmlformats.org/officeDocument/2006/relationships/image" Target="../media/image21.jpeg" /><Relationship Id="rId12" Type="http://schemas.openxmlformats.org/officeDocument/2006/relationships/image" Target="../media/image26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0.jpeg" /><Relationship Id="rId11" Type="http://schemas.openxmlformats.org/officeDocument/2006/relationships/image" Target="../media/image25.png" /><Relationship Id="rId5" Type="http://schemas.openxmlformats.org/officeDocument/2006/relationships/image" Target="../media/image19.jpeg" /><Relationship Id="rId15" Type="http://schemas.openxmlformats.org/officeDocument/2006/relationships/image" Target="../media/image1.emf" /><Relationship Id="rId10" Type="http://schemas.openxmlformats.org/officeDocument/2006/relationships/image" Target="../media/image24.png" /><Relationship Id="rId4" Type="http://schemas.openxmlformats.org/officeDocument/2006/relationships/image" Target="../media/image18.png" /><Relationship Id="rId9" Type="http://schemas.openxmlformats.org/officeDocument/2006/relationships/image" Target="../media/image23.jpeg" /><Relationship Id="rId14" Type="http://schemas.openxmlformats.org/officeDocument/2006/relationships/image" Target="../media/image28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9.png" /><Relationship Id="rId5" Type="http://schemas.openxmlformats.org/officeDocument/2006/relationships/image" Target="../media/image1.emf" /><Relationship Id="rId4" Type="http://schemas.openxmlformats.org/officeDocument/2006/relationships/image" Target="../media/image18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2.jpg" /><Relationship Id="rId4" Type="http://schemas.openxmlformats.org/officeDocument/2006/relationships/image" Target="../media/image31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emf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1.emf" /><Relationship Id="rId7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" y="3760788"/>
            <a:ext cx="5553075" cy="538162"/>
          </a:xfrm>
          <a:prstGeom prst="rect">
            <a:avLst/>
          </a:prstGeom>
          <a:ln>
            <a:noFill/>
          </a:ln>
        </p:spPr>
        <p:txBody>
          <a:bodyPr lIns="0" tIns="0" rIns="18287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defRPr/>
            </a:pPr>
            <a:endParaRPr lang="ru-RU" sz="1600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9062" y="4083925"/>
            <a:ext cx="64658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br>
              <a:rPr lang="ru-RU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Тверь</a:t>
            </a:r>
          </a:p>
          <a:p>
            <a:pPr algn="ctr">
              <a:defRPr/>
            </a:pPr>
            <a:r>
              <a:rPr lang="ru-RU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9060" y="1062470"/>
            <a:ext cx="6401292" cy="240065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457166"/>
            <a:r>
              <a:rPr lang="ru-RU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Государственная информационная системы обеспечения вызова экстренных оперативных служб по единому номеру «112» Тверской области</a:t>
            </a:r>
            <a:endParaRPr lang="ru-RU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1784" y="148712"/>
            <a:ext cx="7560432" cy="6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/>
          <a:lstStyle/>
          <a:p>
            <a:pPr algn="ctr" defTabSz="457166">
              <a:defRPr/>
            </a:pPr>
            <a:r>
              <a:rPr lang="ru-RU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ЦЕНТР ОБРАБОТКИ ВЫЗОВОВ </a:t>
            </a:r>
          </a:p>
          <a:p>
            <a:pPr algn="ctr" defTabSz="457166">
              <a:defRPr/>
            </a:pPr>
            <a:r>
              <a:rPr lang="ru-RU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ГОСУДАРСТВЕННОЙ ИНФОРМАЦИОННОЙ СИСТЕМЫ «112»</a:t>
            </a:r>
          </a:p>
          <a:p>
            <a:pPr defTabSz="457166">
              <a:defRPr/>
            </a:pPr>
            <a:endParaRPr lang="ru-RU" sz="1400" b="1" dirty="0">
              <a:solidFill>
                <a:srgbClr val="A88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9" y="215873"/>
            <a:ext cx="7965132" cy="56532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ПОЛЬЗОВАНИЯ НОМЕРОМ «112»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9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69" y="889071"/>
            <a:ext cx="7965132" cy="378565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Звоните по номеру «112» в случае, ЕСЛИ: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– Вам требуется помощь сразу нескольких экстренных служб;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– Вы попали в экстренную ситуацию, растерялись и не знаете, к кому обратиться.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НЕ звоните по номеру «112»: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– из любопытства;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– для проверки телефонной связи.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Подобные звонки лишают  людей, попавших в беду, возможности вовремя получить помощь.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Не занимайте телефонные линии «112» НЕ экстренными звонками!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112 – НЕ справочная.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Специалисты Службы 112 Тверской области могут оказывать справочно-консультативную помощь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экстренного характера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вопросам безопасности, давать рекомендации по действиям на месте происшествия до прибытия экстренных служб.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На территории Тверской области работает единый номер «горячей линии»  – 122.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2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9" y="215873"/>
            <a:ext cx="7965132" cy="56532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ВЗРОСЛЫЕ!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9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69" y="1131592"/>
            <a:ext cx="7965132" cy="30469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детям, в каких ситуациях нужно звонить по номеру «112».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Научите детей  называть свои имя и фамилию, домашний адрес и номера телефонов родителей при обращении по номеру «112».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Объясните, почему звонить по экстренному номеру «112» ради шутки                           ЗАПРЕЩЕНО!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давайте маленьким детям сотовый телефон в качестве игрушки! Они могут случайно набрать экстренный номер. Это отнимает дополнительное время у оператора, прежде чем он убедиться, что ничего экстренного на том конце провода не случилось.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7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9" y="339503"/>
            <a:ext cx="7965132" cy="56532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ЭКСТРЕННЫЙ ВЫЗОВ</a:t>
            </a:r>
            <a:b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НОМЕРУ «112»?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9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69" y="1045647"/>
            <a:ext cx="7965132" cy="397031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Прежде чем набрать номер "112" постарайтесь справиться со своими эмоциями и успокоиться.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 на вопросы оператора четко и по возможности быстро.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сообщить специалисту Службы-112?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ЧТО случилось (суть происшествия);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АДРЕС, где находитесь Вы (заявитель) или люди, которым требуется помощь;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ваши Ф.И.О. и/или данные пострадавшего;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контактный телефон.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слушайте специалиста Службы 112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старайтесь отвечать на ВСЕ уточняющие вопросы. Это необходимо для точного определения сил и средств экстренной помощи.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Пожалуйста, соблюдайте этику общения, не употребляйте оскорбительные выражения.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5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9" y="126782"/>
            <a:ext cx="7965132" cy="56532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9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69" y="987574"/>
            <a:ext cx="7965132" cy="353943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специалист Службы-112 ведет с Вами разговор,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уже направляется к месту происшествия.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самая важная часть вашего сообщения.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определить местонахождение трудно, попробуйте: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узнать адрес у прохожих;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найти адресный указатель на ближайшем здании;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найти крупные, узнаваемые объекты ( торговые центры, административные здания, автобусные остановки, километражные столбы и т.п.);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использовать возможности вашего смартфона (навигационные приложения).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иных ситуациях, постарайтесь максимально подробно описать специалисту Службы 112 окружающую Вас обстановку, назвать любые ориентиры, которые помогут помочь определить Ваше местонахождение.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6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C3FC57-7112-4999-A31F-D3C761B843C1}"/>
              </a:ext>
            </a:extLst>
          </p:cNvPr>
          <p:cNvSpPr/>
          <p:nvPr/>
        </p:nvSpPr>
        <p:spPr>
          <a:xfrm>
            <a:off x="0" y="821543"/>
            <a:ext cx="9144000" cy="4035867"/>
          </a:xfrm>
          <a:prstGeom prst="rect">
            <a:avLst/>
          </a:prstGeom>
          <a:solidFill>
            <a:srgbClr val="F3F3F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932C-5451-4B78-88D9-E769ACEA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0" y="273847"/>
            <a:ext cx="7886700" cy="547699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n-lt"/>
              </a:rPr>
              <a:t>SMS-</a:t>
            </a:r>
            <a:r>
              <a:rPr lang="ru-RU" sz="2400" b="1" dirty="0">
                <a:solidFill>
                  <a:schemeClr val="accent2"/>
                </a:solidFill>
                <a:latin typeface="+mn-lt"/>
              </a:rPr>
              <a:t>запрос координат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7226" y="885172"/>
            <a:ext cx="4761977" cy="1854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Описание функционала: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Отправка заявителю SMS-сообщения со ссылкой, при переходе по которой в систему-112 передаются текущие координаты смартфона;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Извлечение информации о месте нахождения пользовательского оборудования по номеру абонента.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Результаты внедрения: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288" y="2704489"/>
            <a:ext cx="4559912" cy="2065950"/>
          </a:xfrm>
          <a:prstGeom prst="rect">
            <a:avLst/>
          </a:prstGeom>
          <a:noFill/>
        </p:spPr>
        <p:txBody>
          <a:bodyPr wrap="square" lIns="91434" tIns="45717" rIns="91434" bIns="45717" numCol="1" rtlCol="0">
            <a:spAutoFit/>
          </a:bodyPr>
          <a:lstStyle/>
          <a:p>
            <a:pPr marL="257156" indent="-257156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Определение местоположения заявителя через модуль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sms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-сообщений, с точностью до 10 метров, при отправке координат   абонента в систему-112;</a:t>
            </a:r>
          </a:p>
          <a:p>
            <a:pPr marL="257156" indent="-257156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Сокращение времени обработки вызовов заявителей операторами Системы-112;</a:t>
            </a:r>
          </a:p>
          <a:p>
            <a:pPr marL="257156" indent="-257156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Сокращение времени прибытия ЭОС к месту происшествия;</a:t>
            </a:r>
          </a:p>
          <a:p>
            <a:pPr marL="257156" indent="-257156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Снижение рисков развития негативных последствий от происшествия.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27" y="885172"/>
            <a:ext cx="3311796" cy="5341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40" y="1499050"/>
            <a:ext cx="1624154" cy="32483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84" y="1499051"/>
            <a:ext cx="1616109" cy="32483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Рисунок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6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C3FC57-7112-4999-A31F-D3C761B843C1}"/>
              </a:ext>
            </a:extLst>
          </p:cNvPr>
          <p:cNvSpPr/>
          <p:nvPr/>
        </p:nvSpPr>
        <p:spPr>
          <a:xfrm>
            <a:off x="10049" y="821543"/>
            <a:ext cx="9144000" cy="4035867"/>
          </a:xfrm>
          <a:prstGeom prst="rect">
            <a:avLst/>
          </a:prstGeom>
          <a:solidFill>
            <a:srgbClr val="F3F3F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932C-5451-4B78-88D9-E769ACEA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54769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+mn-lt"/>
              </a:rPr>
              <a:t>Оповещение хулиганов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0051" y="1132795"/>
            <a:ext cx="3893343" cy="349992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Описание функционала: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Передача в систему автодозвона информации  о номерах, с которых  осуществляются  хулиганские» вызовы.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Результаты внедрения: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Оповещение хулиганов об административной или уголовной ответственности за их действия;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Снижение нагрузки на Систему-112 от повторных хулиганских вызовов;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Сокращение количества непринятых вызовов.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84" y="1095390"/>
            <a:ext cx="4236835" cy="3186557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2167" y="4535814"/>
            <a:ext cx="592856" cy="221597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59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C3FC57-7112-4999-A31F-D3C761B843C1}"/>
              </a:ext>
            </a:extLst>
          </p:cNvPr>
          <p:cNvSpPr/>
          <p:nvPr/>
        </p:nvSpPr>
        <p:spPr>
          <a:xfrm>
            <a:off x="15392" y="821543"/>
            <a:ext cx="9144000" cy="4035867"/>
          </a:xfrm>
          <a:prstGeom prst="rect">
            <a:avLst/>
          </a:prstGeom>
          <a:solidFill>
            <a:srgbClr val="F3F3F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932C-5451-4B78-88D9-E769ACEA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54769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+mn-lt"/>
              </a:rPr>
              <a:t>Оповещение хулиганов.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6020" y="2171453"/>
            <a:ext cx="1577144" cy="1336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Заявитель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Совершает хулиганский вызов на номер 112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CEA731F-A2E5-4D49-A174-B7EE60942B0D}"/>
              </a:ext>
            </a:extLst>
          </p:cNvPr>
          <p:cNvGrpSpPr/>
          <p:nvPr/>
        </p:nvGrpSpPr>
        <p:grpSpPr>
          <a:xfrm>
            <a:off x="1201012" y="1394339"/>
            <a:ext cx="606452" cy="582221"/>
            <a:chOff x="1247760" y="6045498"/>
            <a:chExt cx="399960" cy="418320"/>
          </a:xfrm>
        </p:grpSpPr>
        <p:sp>
          <p:nvSpPr>
            <p:cNvPr id="7" name="Freeform 554">
              <a:extLst>
                <a:ext uri="{FF2B5EF4-FFF2-40B4-BE49-F238E27FC236}">
                  <a16:creationId xmlns:a16="http://schemas.microsoft.com/office/drawing/2014/main" id="{1B2DD441-7CF2-486D-9FA4-253DA68D1DED}"/>
                </a:ext>
              </a:extLst>
            </p:cNvPr>
            <p:cNvSpPr/>
            <p:nvPr/>
          </p:nvSpPr>
          <p:spPr>
            <a:xfrm>
              <a:off x="1247760" y="6045498"/>
              <a:ext cx="399960" cy="41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12" h="1163">
                  <a:moveTo>
                    <a:pt x="981" y="672"/>
                  </a:moveTo>
                  <a:cubicBezTo>
                    <a:pt x="932" y="721"/>
                    <a:pt x="868" y="748"/>
                    <a:pt x="800" y="748"/>
                  </a:cubicBezTo>
                  <a:cubicBezTo>
                    <a:pt x="719" y="748"/>
                    <a:pt x="638" y="766"/>
                    <a:pt x="565" y="800"/>
                  </a:cubicBezTo>
                  <a:cubicBezTo>
                    <a:pt x="458" y="850"/>
                    <a:pt x="350" y="892"/>
                    <a:pt x="291" y="914"/>
                  </a:cubicBezTo>
                  <a:cubicBezTo>
                    <a:pt x="298" y="874"/>
                    <a:pt x="308" y="812"/>
                    <a:pt x="323" y="741"/>
                  </a:cubicBezTo>
                  <a:cubicBezTo>
                    <a:pt x="325" y="729"/>
                    <a:pt x="320" y="718"/>
                    <a:pt x="310" y="711"/>
                  </a:cubicBezTo>
                  <a:cubicBezTo>
                    <a:pt x="232" y="665"/>
                    <a:pt x="184" y="581"/>
                    <a:pt x="184" y="491"/>
                  </a:cubicBezTo>
                  <a:cubicBezTo>
                    <a:pt x="184" y="423"/>
                    <a:pt x="211" y="359"/>
                    <a:pt x="259" y="310"/>
                  </a:cubicBezTo>
                  <a:cubicBezTo>
                    <a:pt x="308" y="261"/>
                    <a:pt x="372" y="235"/>
                    <a:pt x="441" y="235"/>
                  </a:cubicBezTo>
                  <a:lnTo>
                    <a:pt x="797" y="235"/>
                  </a:lnTo>
                  <a:cubicBezTo>
                    <a:pt x="867" y="235"/>
                    <a:pt x="932" y="262"/>
                    <a:pt x="981" y="312"/>
                  </a:cubicBezTo>
                  <a:cubicBezTo>
                    <a:pt x="1030" y="360"/>
                    <a:pt x="1057" y="424"/>
                    <a:pt x="1056" y="492"/>
                  </a:cubicBezTo>
                  <a:cubicBezTo>
                    <a:pt x="1056" y="560"/>
                    <a:pt x="1029" y="624"/>
                    <a:pt x="981" y="672"/>
                  </a:cubicBezTo>
                  <a:close/>
                  <a:moveTo>
                    <a:pt x="600" y="1054"/>
                  </a:moveTo>
                  <a:cubicBezTo>
                    <a:pt x="600" y="1084"/>
                    <a:pt x="576" y="1108"/>
                    <a:pt x="546" y="1108"/>
                  </a:cubicBezTo>
                  <a:lnTo>
                    <a:pt x="110" y="1108"/>
                  </a:lnTo>
                  <a:cubicBezTo>
                    <a:pt x="80" y="1108"/>
                    <a:pt x="56" y="1084"/>
                    <a:pt x="56" y="1054"/>
                  </a:cubicBezTo>
                  <a:lnTo>
                    <a:pt x="56" y="109"/>
                  </a:lnTo>
                  <a:cubicBezTo>
                    <a:pt x="56" y="80"/>
                    <a:pt x="80" y="55"/>
                    <a:pt x="110" y="55"/>
                  </a:cubicBezTo>
                  <a:lnTo>
                    <a:pt x="172" y="55"/>
                  </a:lnTo>
                  <a:lnTo>
                    <a:pt x="200" y="98"/>
                  </a:lnTo>
                  <a:cubicBezTo>
                    <a:pt x="205" y="106"/>
                    <a:pt x="214" y="111"/>
                    <a:pt x="223" y="111"/>
                  </a:cubicBezTo>
                  <a:lnTo>
                    <a:pt x="439" y="111"/>
                  </a:lnTo>
                  <a:cubicBezTo>
                    <a:pt x="449" y="111"/>
                    <a:pt x="458" y="105"/>
                    <a:pt x="463" y="97"/>
                  </a:cubicBezTo>
                  <a:lnTo>
                    <a:pt x="488" y="55"/>
                  </a:lnTo>
                  <a:lnTo>
                    <a:pt x="546" y="55"/>
                  </a:lnTo>
                  <a:cubicBezTo>
                    <a:pt x="576" y="55"/>
                    <a:pt x="600" y="80"/>
                    <a:pt x="600" y="109"/>
                  </a:cubicBezTo>
                  <a:lnTo>
                    <a:pt x="600" y="178"/>
                  </a:lnTo>
                  <a:cubicBezTo>
                    <a:pt x="600" y="178"/>
                    <a:pt x="600" y="179"/>
                    <a:pt x="600" y="180"/>
                  </a:cubicBezTo>
                  <a:lnTo>
                    <a:pt x="441" y="180"/>
                  </a:lnTo>
                  <a:cubicBezTo>
                    <a:pt x="358" y="180"/>
                    <a:pt x="279" y="212"/>
                    <a:pt x="220" y="271"/>
                  </a:cubicBezTo>
                  <a:cubicBezTo>
                    <a:pt x="161" y="330"/>
                    <a:pt x="129" y="408"/>
                    <a:pt x="129" y="491"/>
                  </a:cubicBezTo>
                  <a:cubicBezTo>
                    <a:pt x="129" y="546"/>
                    <a:pt x="143" y="600"/>
                    <a:pt x="171" y="647"/>
                  </a:cubicBezTo>
                  <a:cubicBezTo>
                    <a:pt x="194" y="688"/>
                    <a:pt x="227" y="722"/>
                    <a:pt x="265" y="748"/>
                  </a:cubicBezTo>
                  <a:cubicBezTo>
                    <a:pt x="243" y="861"/>
                    <a:pt x="230" y="948"/>
                    <a:pt x="230" y="952"/>
                  </a:cubicBezTo>
                  <a:cubicBezTo>
                    <a:pt x="228" y="962"/>
                    <a:pt x="232" y="971"/>
                    <a:pt x="240" y="978"/>
                  </a:cubicBezTo>
                  <a:cubicBezTo>
                    <a:pt x="245" y="982"/>
                    <a:pt x="251" y="984"/>
                    <a:pt x="257" y="984"/>
                  </a:cubicBezTo>
                  <a:cubicBezTo>
                    <a:pt x="260" y="984"/>
                    <a:pt x="263" y="983"/>
                    <a:pt x="266" y="982"/>
                  </a:cubicBezTo>
                  <a:cubicBezTo>
                    <a:pt x="273" y="980"/>
                    <a:pt x="432" y="923"/>
                    <a:pt x="588" y="850"/>
                  </a:cubicBezTo>
                  <a:cubicBezTo>
                    <a:pt x="592" y="848"/>
                    <a:pt x="596" y="846"/>
                    <a:pt x="600" y="845"/>
                  </a:cubicBezTo>
                  <a:close/>
                  <a:moveTo>
                    <a:pt x="1021" y="273"/>
                  </a:moveTo>
                  <a:cubicBezTo>
                    <a:pt x="961" y="213"/>
                    <a:pt x="881" y="180"/>
                    <a:pt x="797" y="180"/>
                  </a:cubicBezTo>
                  <a:lnTo>
                    <a:pt x="655" y="180"/>
                  </a:lnTo>
                  <a:cubicBezTo>
                    <a:pt x="655" y="179"/>
                    <a:pt x="655" y="178"/>
                    <a:pt x="655" y="178"/>
                  </a:cubicBezTo>
                  <a:lnTo>
                    <a:pt x="655" y="109"/>
                  </a:lnTo>
                  <a:cubicBezTo>
                    <a:pt x="655" y="49"/>
                    <a:pt x="606" y="0"/>
                    <a:pt x="546" y="0"/>
                  </a:cubicBezTo>
                  <a:lnTo>
                    <a:pt x="187" y="0"/>
                  </a:lnTo>
                  <a:lnTo>
                    <a:pt x="110" y="0"/>
                  </a:lnTo>
                  <a:cubicBezTo>
                    <a:pt x="49" y="0"/>
                    <a:pt x="0" y="49"/>
                    <a:pt x="0" y="109"/>
                  </a:cubicBezTo>
                  <a:lnTo>
                    <a:pt x="0" y="1054"/>
                  </a:lnTo>
                  <a:cubicBezTo>
                    <a:pt x="0" y="1114"/>
                    <a:pt x="49" y="1163"/>
                    <a:pt x="110" y="1163"/>
                  </a:cubicBezTo>
                  <a:lnTo>
                    <a:pt x="546" y="1163"/>
                  </a:lnTo>
                  <a:cubicBezTo>
                    <a:pt x="606" y="1163"/>
                    <a:pt x="655" y="1114"/>
                    <a:pt x="655" y="1054"/>
                  </a:cubicBezTo>
                  <a:lnTo>
                    <a:pt x="655" y="824"/>
                  </a:lnTo>
                  <a:cubicBezTo>
                    <a:pt x="702" y="810"/>
                    <a:pt x="751" y="803"/>
                    <a:pt x="800" y="803"/>
                  </a:cubicBezTo>
                  <a:cubicBezTo>
                    <a:pt x="883" y="803"/>
                    <a:pt x="961" y="770"/>
                    <a:pt x="1020" y="711"/>
                  </a:cubicBezTo>
                  <a:cubicBezTo>
                    <a:pt x="1079" y="653"/>
                    <a:pt x="1111" y="575"/>
                    <a:pt x="1112" y="492"/>
                  </a:cubicBezTo>
                  <a:cubicBezTo>
                    <a:pt x="1112" y="410"/>
                    <a:pt x="1080" y="332"/>
                    <a:pt x="1021" y="273"/>
                  </a:cubicBezTo>
                  <a:close/>
                </a:path>
              </a:pathLst>
            </a:custGeom>
            <a:solidFill>
              <a:srgbClr val="FF8C19"/>
            </a:solidFill>
            <a:ln cap="flat">
              <a:noFill/>
              <a:prstDash val="solid"/>
            </a:ln>
          </p:spPr>
          <p:txBody>
            <a:bodyPr vert="horz" wrap="none" lIns="67500" tIns="33750" rIns="67500" bIns="33750" anchor="ctr" anchorCtr="1" compatLnSpc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endParaRPr lang="en-US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Freeform 555">
              <a:extLst>
                <a:ext uri="{FF2B5EF4-FFF2-40B4-BE49-F238E27FC236}">
                  <a16:creationId xmlns:a16="http://schemas.microsoft.com/office/drawing/2014/main" id="{5A647D64-90AD-464E-BEF4-A6AE167E3D3D}"/>
                </a:ext>
              </a:extLst>
            </p:cNvPr>
            <p:cNvSpPr/>
            <p:nvPr/>
          </p:nvSpPr>
          <p:spPr>
            <a:xfrm>
              <a:off x="1546200" y="6197057"/>
              <a:ext cx="43560" cy="4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" h="121">
                  <a:moveTo>
                    <a:pt x="61" y="0"/>
                  </a:moveTo>
                  <a:cubicBezTo>
                    <a:pt x="28" y="0"/>
                    <a:pt x="0" y="27"/>
                    <a:pt x="0" y="60"/>
                  </a:cubicBezTo>
                  <a:cubicBezTo>
                    <a:pt x="0" y="94"/>
                    <a:pt x="28" y="121"/>
                    <a:pt x="61" y="121"/>
                  </a:cubicBezTo>
                  <a:cubicBezTo>
                    <a:pt x="95" y="121"/>
                    <a:pt x="122" y="94"/>
                    <a:pt x="122" y="60"/>
                  </a:cubicBezTo>
                  <a:cubicBezTo>
                    <a:pt x="122" y="27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F8C19"/>
            </a:solidFill>
            <a:ln cap="flat">
              <a:noFill/>
              <a:prstDash val="solid"/>
            </a:ln>
          </p:spPr>
          <p:txBody>
            <a:bodyPr vert="horz" wrap="none" lIns="67500" tIns="33750" rIns="67500" bIns="33750" anchor="ctr" anchorCtr="1" compatLnSpc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endParaRPr lang="en-US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 556">
              <a:extLst>
                <a:ext uri="{FF2B5EF4-FFF2-40B4-BE49-F238E27FC236}">
                  <a16:creationId xmlns:a16="http://schemas.microsoft.com/office/drawing/2014/main" id="{9D031485-2137-45B9-9F85-C5F873107C01}"/>
                </a:ext>
              </a:extLst>
            </p:cNvPr>
            <p:cNvSpPr/>
            <p:nvPr/>
          </p:nvSpPr>
          <p:spPr>
            <a:xfrm>
              <a:off x="1451160" y="6197778"/>
              <a:ext cx="43560" cy="43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" h="122">
                  <a:moveTo>
                    <a:pt x="61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4"/>
                    <a:pt x="28" y="122"/>
                    <a:pt x="61" y="122"/>
                  </a:cubicBezTo>
                  <a:cubicBezTo>
                    <a:pt x="95" y="122"/>
                    <a:pt x="122" y="94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F8C19"/>
            </a:solidFill>
            <a:ln cap="flat">
              <a:noFill/>
              <a:prstDash val="solid"/>
            </a:ln>
          </p:spPr>
          <p:txBody>
            <a:bodyPr vert="horz" wrap="none" lIns="67500" tIns="33750" rIns="67500" bIns="33750" anchor="ctr" anchorCtr="1" compatLnSpc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endParaRPr lang="en-US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 557">
              <a:extLst>
                <a:ext uri="{FF2B5EF4-FFF2-40B4-BE49-F238E27FC236}">
                  <a16:creationId xmlns:a16="http://schemas.microsoft.com/office/drawing/2014/main" id="{087CE6C0-86A3-4BA6-9825-2D10302221CF}"/>
                </a:ext>
              </a:extLst>
            </p:cNvPr>
            <p:cNvSpPr/>
            <p:nvPr/>
          </p:nvSpPr>
          <p:spPr>
            <a:xfrm>
              <a:off x="1356480" y="6197057"/>
              <a:ext cx="43560" cy="4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" h="121">
                  <a:moveTo>
                    <a:pt x="61" y="0"/>
                  </a:moveTo>
                  <a:cubicBezTo>
                    <a:pt x="28" y="0"/>
                    <a:pt x="0" y="27"/>
                    <a:pt x="0" y="60"/>
                  </a:cubicBezTo>
                  <a:cubicBezTo>
                    <a:pt x="0" y="94"/>
                    <a:pt x="28" y="121"/>
                    <a:pt x="61" y="121"/>
                  </a:cubicBezTo>
                  <a:cubicBezTo>
                    <a:pt x="95" y="121"/>
                    <a:pt x="122" y="94"/>
                    <a:pt x="122" y="60"/>
                  </a:cubicBezTo>
                  <a:cubicBezTo>
                    <a:pt x="122" y="27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F8C19"/>
            </a:solidFill>
            <a:ln cap="flat">
              <a:noFill/>
              <a:prstDash val="solid"/>
            </a:ln>
          </p:spPr>
          <p:txBody>
            <a:bodyPr vert="horz" wrap="none" lIns="67500" tIns="33750" rIns="67500" bIns="33750" anchor="ctr" anchorCtr="1" compatLnSpc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endParaRPr lang="en-US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pic>
        <p:nvPicPr>
          <p:cNvPr id="11" name="Рисунок 10" descr="Изображение выглядит как рисунок, чашка&#10;&#10;Автоматически созданное описание">
            <a:extLst>
              <a:ext uri="{FF2B5EF4-FFF2-40B4-BE49-F238E27FC236}">
                <a16:creationId xmlns:a16="http://schemas.microsoft.com/office/drawing/2014/main" id="{71558D3E-CC26-40FE-8A17-240B313D0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97" y="1281351"/>
            <a:ext cx="808199" cy="8081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B4B98A-924C-464C-A86F-E9D3E0773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13" y="1394338"/>
            <a:ext cx="757076" cy="75707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B3F759-6009-4AAB-A2C5-51E80B51BB9F}"/>
              </a:ext>
            </a:extLst>
          </p:cNvPr>
          <p:cNvSpPr/>
          <p:nvPr/>
        </p:nvSpPr>
        <p:spPr>
          <a:xfrm>
            <a:off x="3414716" y="2151415"/>
            <a:ext cx="2043113" cy="153888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Оператор Системы-112: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КоордКом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Оператор классифицирует обращение, как хулиганский звонок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7B3F759-6009-4AAB-A2C5-51E80B51BB9F}"/>
              </a:ext>
            </a:extLst>
          </p:cNvPr>
          <p:cNvSpPr/>
          <p:nvPr/>
        </p:nvSpPr>
        <p:spPr>
          <a:xfrm>
            <a:off x="6259876" y="2188592"/>
            <a:ext cx="2484077" cy="196976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Подсистема оповещения хулиганов: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14298" indent="-214298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Совершает попытки дозвона до абонента для передачи заранее сформированного сообщения. Дозвон считается успешным, когда сообщение прослушано полностью.</a:t>
            </a:r>
          </a:p>
          <a:p>
            <a:pPr marL="214298" indent="-214298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При отсутствии связи с абонентом, передается уведомление по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SMS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2873811-52BB-4697-A3D3-BE04FBC5062A}"/>
              </a:ext>
            </a:extLst>
          </p:cNvPr>
          <p:cNvCxnSpPr>
            <a:cxnSpLocks/>
          </p:cNvCxnSpPr>
          <p:nvPr/>
        </p:nvCxnSpPr>
        <p:spPr>
          <a:xfrm>
            <a:off x="1971675" y="1748435"/>
            <a:ext cx="154895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7CC49DD-F0A5-4C7D-AE32-FCBEC9093B5D}"/>
              </a:ext>
            </a:extLst>
          </p:cNvPr>
          <p:cNvCxnSpPr>
            <a:cxnSpLocks/>
          </p:cNvCxnSpPr>
          <p:nvPr/>
        </p:nvCxnSpPr>
        <p:spPr>
          <a:xfrm>
            <a:off x="4912954" y="1748437"/>
            <a:ext cx="1559287" cy="65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8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9939" b="36749"/>
          <a:stretch/>
        </p:blipFill>
        <p:spPr>
          <a:xfrm>
            <a:off x="598524" y="2052088"/>
            <a:ext cx="1529598" cy="1037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0" y="3079929"/>
            <a:ext cx="1116923" cy="1116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23" y="2058675"/>
            <a:ext cx="922273" cy="922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02" y="1446833"/>
            <a:ext cx="473258" cy="423719"/>
          </a:xfrm>
          <a:prstGeom prst="rect">
            <a:avLst/>
          </a:prstGeom>
        </p:spPr>
      </p:pic>
      <p:pic>
        <p:nvPicPr>
          <p:cNvPr id="1026" name="Picture 2" descr="Разъяснён порядок обращения граждан в дежурную часть Отдела МВД России по  район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r="13112"/>
          <a:stretch/>
        </p:blipFill>
        <p:spPr bwMode="auto">
          <a:xfrm>
            <a:off x="6665002" y="2140885"/>
            <a:ext cx="473258" cy="4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02" y="2838096"/>
            <a:ext cx="473258" cy="423719"/>
          </a:xfrm>
          <a:prstGeom prst="rect">
            <a:avLst/>
          </a:prstGeom>
        </p:spPr>
      </p:pic>
      <p:pic>
        <p:nvPicPr>
          <p:cNvPr id="1028" name="Picture 4" descr="Как позвонить анонимно в полицию: порядок действий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5"/>
          <a:stretch/>
        </p:blipFill>
        <p:spPr bwMode="auto">
          <a:xfrm>
            <a:off x="6659116" y="3522607"/>
            <a:ext cx="473258" cy="4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95" y="4187232"/>
            <a:ext cx="473258" cy="423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4276" y="1456078"/>
            <a:ext cx="1285884" cy="709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4"/>
          <a:stretch/>
        </p:blipFill>
        <p:spPr>
          <a:xfrm flipH="1">
            <a:off x="4240183" y="2086387"/>
            <a:ext cx="1285884" cy="7331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1213" y="2808568"/>
            <a:ext cx="1059679" cy="764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7336" y="3374779"/>
            <a:ext cx="1133302" cy="991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8" y="2603199"/>
            <a:ext cx="1227457" cy="7080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2448" y="2358689"/>
            <a:ext cx="661013" cy="53091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b="1" dirty="0"/>
              <a:t>школа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5468" y="3946324"/>
            <a:ext cx="1739" cy="986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39399" y="4932803"/>
            <a:ext cx="7137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376755" y="3081970"/>
            <a:ext cx="0" cy="1850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7230790" y="1658693"/>
            <a:ext cx="820505" cy="8037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435894" y="3116573"/>
            <a:ext cx="784952" cy="5240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7281239" y="2280682"/>
            <a:ext cx="644487" cy="4235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483897" y="3120842"/>
            <a:ext cx="787019" cy="13148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175231" y="2935183"/>
            <a:ext cx="419105" cy="129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Стрелка влево 39"/>
          <p:cNvSpPr/>
          <p:nvPr/>
        </p:nvSpPr>
        <p:spPr>
          <a:xfrm>
            <a:off x="5568100" y="1626987"/>
            <a:ext cx="798926" cy="215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3" name="Стрелка влево 42"/>
          <p:cNvSpPr/>
          <p:nvPr/>
        </p:nvSpPr>
        <p:spPr>
          <a:xfrm>
            <a:off x="5609929" y="2345107"/>
            <a:ext cx="798926" cy="215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4" name="Стрелка влево 43"/>
          <p:cNvSpPr/>
          <p:nvPr/>
        </p:nvSpPr>
        <p:spPr>
          <a:xfrm>
            <a:off x="5616991" y="3027419"/>
            <a:ext cx="798926" cy="215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5" name="Стрелка влево 44"/>
          <p:cNvSpPr/>
          <p:nvPr/>
        </p:nvSpPr>
        <p:spPr>
          <a:xfrm>
            <a:off x="5612461" y="3713262"/>
            <a:ext cx="798926" cy="215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2" name="Штриховая стрелка вправо 41"/>
          <p:cNvSpPr/>
          <p:nvPr/>
        </p:nvSpPr>
        <p:spPr>
          <a:xfrm rot="20811132" flipH="1" flipV="1">
            <a:off x="2121664" y="2388101"/>
            <a:ext cx="2434730" cy="34289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8" name="Штриховая стрелка вправо 47"/>
          <p:cNvSpPr/>
          <p:nvPr/>
        </p:nvSpPr>
        <p:spPr>
          <a:xfrm flipH="1">
            <a:off x="2153019" y="2671257"/>
            <a:ext cx="2279995" cy="34289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9" name="Штриховая стрелка вправо 48"/>
          <p:cNvSpPr/>
          <p:nvPr/>
        </p:nvSpPr>
        <p:spPr>
          <a:xfrm rot="946648" flipH="1">
            <a:off x="2128868" y="3009659"/>
            <a:ext cx="2456664" cy="40980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6" name="TextBox 45"/>
          <p:cNvSpPr txBox="1"/>
          <p:nvPr/>
        </p:nvSpPr>
        <p:spPr>
          <a:xfrm>
            <a:off x="842288" y="3297585"/>
            <a:ext cx="1374778" cy="61170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593955"/>
            <a:r>
              <a:rPr lang="ru-RU" sz="1100" dirty="0">
                <a:latin typeface="Arial Black" panose="020B0A04020102020204" pitchFamily="34" charset="0"/>
              </a:rPr>
              <a:t>Сигнал </a:t>
            </a:r>
          </a:p>
          <a:p>
            <a:pPr algn="ctr" defTabSz="593955"/>
            <a:r>
              <a:rPr lang="ru-RU" sz="1100" dirty="0">
                <a:latin typeface="Arial Black" panose="020B0A04020102020204" pitchFamily="34" charset="0"/>
              </a:rPr>
              <a:t>«тревожной кнопки»</a:t>
            </a:r>
          </a:p>
        </p:txBody>
      </p:sp>
      <p:grpSp>
        <p:nvGrpSpPr>
          <p:cNvPr id="53" name="Группа 54"/>
          <p:cNvGrpSpPr>
            <a:grpSpLocks/>
          </p:cNvGrpSpPr>
          <p:nvPr/>
        </p:nvGrpSpPr>
        <p:grpSpPr bwMode="auto">
          <a:xfrm>
            <a:off x="7616437" y="2872756"/>
            <a:ext cx="1243559" cy="397640"/>
            <a:chOff x="8169872" y="6676963"/>
            <a:chExt cx="2373766" cy="1244048"/>
          </a:xfrm>
        </p:grpSpPr>
        <p:sp>
          <p:nvSpPr>
            <p:cNvPr id="54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240440" y="6676963"/>
              <a:ext cx="2303198" cy="124404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TextBox 57"/>
            <p:cNvSpPr txBox="1">
              <a:spLocks noChangeArrowheads="1"/>
            </p:cNvSpPr>
            <p:nvPr/>
          </p:nvSpPr>
          <p:spPr bwMode="auto">
            <a:xfrm>
              <a:off x="8169872" y="6703969"/>
              <a:ext cx="2331580" cy="1155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900" b="1" kern="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ОПЕРАТОР - 112</a:t>
              </a:r>
            </a:p>
          </p:txBody>
        </p:sp>
      </p:grpSp>
      <p:sp>
        <p:nvSpPr>
          <p:cNvPr id="56" name="Двойная стрелка влево/вправо 55"/>
          <p:cNvSpPr/>
          <p:nvPr/>
        </p:nvSpPr>
        <p:spPr>
          <a:xfrm>
            <a:off x="6326243" y="4506837"/>
            <a:ext cx="1147362" cy="380430"/>
          </a:xfrm>
          <a:prstGeom prst="left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>
              <a:lnSpc>
                <a:spcPts val="750"/>
              </a:lnSpc>
            </a:pPr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</a:t>
            </a:r>
          </a:p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реагирования на вызов</a:t>
            </a:r>
          </a:p>
        </p:txBody>
      </p:sp>
      <p:grpSp>
        <p:nvGrpSpPr>
          <p:cNvPr id="57" name="Группа 48"/>
          <p:cNvGrpSpPr>
            <a:grpSpLocks/>
          </p:cNvGrpSpPr>
          <p:nvPr/>
        </p:nvGrpSpPr>
        <p:grpSpPr bwMode="auto">
          <a:xfrm>
            <a:off x="5834529" y="2086378"/>
            <a:ext cx="434577" cy="309307"/>
            <a:chOff x="8419712" y="6682394"/>
            <a:chExt cx="1231076" cy="535656"/>
          </a:xfrm>
        </p:grpSpPr>
        <p:sp>
          <p:nvSpPr>
            <p:cNvPr id="58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419712" y="6682394"/>
              <a:ext cx="931532" cy="48833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TextBox 51"/>
            <p:cNvSpPr txBox="1">
              <a:spLocks noChangeArrowheads="1"/>
            </p:cNvSpPr>
            <p:nvPr/>
          </p:nvSpPr>
          <p:spPr bwMode="auto">
            <a:xfrm>
              <a:off x="8546415" y="6738346"/>
              <a:ext cx="1104373" cy="47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200" b="1" kern="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0</a:t>
              </a:r>
              <a:r>
                <a:rPr lang="ru-RU" altLang="ru-RU" sz="1200" b="1" kern="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60" name="Группа 36"/>
          <p:cNvGrpSpPr>
            <a:grpSpLocks/>
          </p:cNvGrpSpPr>
          <p:nvPr/>
        </p:nvGrpSpPr>
        <p:grpSpPr bwMode="auto">
          <a:xfrm>
            <a:off x="5842548" y="1355573"/>
            <a:ext cx="450377" cy="313527"/>
            <a:chOff x="8421173" y="6682394"/>
            <a:chExt cx="1215260" cy="546945"/>
          </a:xfrm>
        </p:grpSpPr>
        <p:sp>
          <p:nvSpPr>
            <p:cNvPr id="61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421173" y="6682394"/>
              <a:ext cx="930071" cy="48916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TextBox 39"/>
            <p:cNvSpPr txBox="1">
              <a:spLocks noChangeArrowheads="1"/>
            </p:cNvSpPr>
            <p:nvPr/>
          </p:nvSpPr>
          <p:spPr bwMode="auto">
            <a:xfrm>
              <a:off x="8584494" y="6746117"/>
              <a:ext cx="1051939" cy="48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200" b="1" kern="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01</a:t>
              </a:r>
              <a:endParaRPr lang="ru-RU" altLang="ru-RU" sz="1200" b="1" kern="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54"/>
          <p:cNvGrpSpPr>
            <a:grpSpLocks/>
          </p:cNvGrpSpPr>
          <p:nvPr/>
        </p:nvGrpSpPr>
        <p:grpSpPr bwMode="auto">
          <a:xfrm>
            <a:off x="5778618" y="2769738"/>
            <a:ext cx="591118" cy="289458"/>
            <a:chOff x="8240617" y="6682394"/>
            <a:chExt cx="1683567" cy="518905"/>
          </a:xfrm>
        </p:grpSpPr>
        <p:sp>
          <p:nvSpPr>
            <p:cNvPr id="64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419962" y="6682394"/>
              <a:ext cx="931282" cy="48833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TextBox 57"/>
            <p:cNvSpPr txBox="1">
              <a:spLocks noChangeArrowheads="1"/>
            </p:cNvSpPr>
            <p:nvPr/>
          </p:nvSpPr>
          <p:spPr bwMode="auto">
            <a:xfrm>
              <a:off x="8240617" y="6704729"/>
              <a:ext cx="1683567" cy="49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200" b="1" kern="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0</a:t>
              </a:r>
              <a:r>
                <a:rPr lang="ru-RU" altLang="ru-RU" sz="1200" b="1" kern="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66" name="Группа 54"/>
          <p:cNvGrpSpPr>
            <a:grpSpLocks/>
          </p:cNvGrpSpPr>
          <p:nvPr/>
        </p:nvGrpSpPr>
        <p:grpSpPr bwMode="auto">
          <a:xfrm>
            <a:off x="5850438" y="3480288"/>
            <a:ext cx="389850" cy="283502"/>
            <a:chOff x="8326171" y="6682394"/>
            <a:chExt cx="1170950" cy="552688"/>
          </a:xfrm>
        </p:grpSpPr>
        <p:sp>
          <p:nvSpPr>
            <p:cNvPr id="67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419985" y="6682394"/>
              <a:ext cx="930698" cy="48890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TextBox 57"/>
            <p:cNvSpPr txBox="1">
              <a:spLocks noChangeArrowheads="1"/>
            </p:cNvSpPr>
            <p:nvPr/>
          </p:nvSpPr>
          <p:spPr bwMode="auto">
            <a:xfrm>
              <a:off x="8326171" y="6695072"/>
              <a:ext cx="1170950" cy="54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200" b="1" kern="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0</a:t>
              </a:r>
              <a:r>
                <a:rPr lang="ru-RU" altLang="ru-RU" sz="1200" b="1" kern="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70" name="Скругленный прямоугольник 69"/>
          <p:cNvSpPr/>
          <p:nvPr/>
        </p:nvSpPr>
        <p:spPr>
          <a:xfrm>
            <a:off x="6548248" y="4054543"/>
            <a:ext cx="705864" cy="129011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МО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556511" y="3390877"/>
            <a:ext cx="705864" cy="129011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Антитеррор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556511" y="2710903"/>
            <a:ext cx="705864" cy="129011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ДДС-3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568068" y="2007789"/>
            <a:ext cx="705864" cy="129011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ДДС-2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577328" y="1321228"/>
            <a:ext cx="705864" cy="129011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ДДС-1</a:t>
            </a:r>
          </a:p>
        </p:txBody>
      </p:sp>
      <p:pic>
        <p:nvPicPr>
          <p:cNvPr id="89" name="Рисунок 1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Штриховая стрелка вправо 68"/>
          <p:cNvSpPr/>
          <p:nvPr/>
        </p:nvSpPr>
        <p:spPr>
          <a:xfrm rot="1449381" flipH="1">
            <a:off x="2089572" y="3244738"/>
            <a:ext cx="2551804" cy="34289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2" name="Стрелка влево 1"/>
          <p:cNvSpPr/>
          <p:nvPr/>
        </p:nvSpPr>
        <p:spPr>
          <a:xfrm>
            <a:off x="2094196" y="2594651"/>
            <a:ext cx="212154" cy="2148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75" name="Заголовок 20"/>
          <p:cNvSpPr txBox="1">
            <a:spLocks/>
          </p:cNvSpPr>
          <p:nvPr/>
        </p:nvSpPr>
        <p:spPr>
          <a:xfrm>
            <a:off x="1570788" y="145171"/>
            <a:ext cx="6002424" cy="506528"/>
          </a:xfrm>
          <a:prstGeom prst="rect">
            <a:avLst/>
          </a:prstGeom>
        </p:spPr>
        <p:txBody>
          <a:bodyPr vert="horz" lIns="68576" tIns="34289" rIns="68576" bIns="3428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ОРГАНИЗАЦИЯ РЕАГИРОВАНИЯ ПО СИГНАЛУ </a:t>
            </a:r>
          </a:p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«ТРЕВОЖНОЙ КНОПКИ»</a:t>
            </a:r>
            <a:endParaRPr lang="ru-RU" sz="1400" b="1" dirty="0">
              <a:solidFill>
                <a:srgbClr val="A8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1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9939" b="36749"/>
          <a:stretch/>
        </p:blipFill>
        <p:spPr>
          <a:xfrm>
            <a:off x="598524" y="775093"/>
            <a:ext cx="1529598" cy="1037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0" y="3820908"/>
            <a:ext cx="1116923" cy="1116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23" y="2058675"/>
            <a:ext cx="922273" cy="9222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2448" y="1081694"/>
            <a:ext cx="661013" cy="53091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b="1" dirty="0"/>
              <a:t>школа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5467" y="4552618"/>
            <a:ext cx="3932" cy="3801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39399" y="4932803"/>
            <a:ext cx="7137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376755" y="3081970"/>
            <a:ext cx="0" cy="1850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288" y="4038564"/>
            <a:ext cx="1374778" cy="61170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593955"/>
            <a:r>
              <a:rPr lang="ru-RU" sz="1100" dirty="0">
                <a:latin typeface="Arial Black" panose="020B0A04020102020204" pitchFamily="34" charset="0"/>
              </a:rPr>
              <a:t>Сигнал </a:t>
            </a:r>
          </a:p>
          <a:p>
            <a:pPr algn="ctr" defTabSz="593955"/>
            <a:r>
              <a:rPr lang="ru-RU" sz="1100" dirty="0">
                <a:latin typeface="Arial Black" panose="020B0A04020102020204" pitchFamily="34" charset="0"/>
              </a:rPr>
              <a:t>«тревожной кнопки»</a:t>
            </a:r>
          </a:p>
        </p:txBody>
      </p:sp>
      <p:grpSp>
        <p:nvGrpSpPr>
          <p:cNvPr id="53" name="Группа 54"/>
          <p:cNvGrpSpPr>
            <a:grpSpLocks/>
          </p:cNvGrpSpPr>
          <p:nvPr/>
        </p:nvGrpSpPr>
        <p:grpSpPr bwMode="auto">
          <a:xfrm>
            <a:off x="7616435" y="2872755"/>
            <a:ext cx="1221459" cy="377964"/>
            <a:chOff x="8169872" y="6676963"/>
            <a:chExt cx="2331581" cy="1182490"/>
          </a:xfrm>
        </p:grpSpPr>
        <p:sp>
          <p:nvSpPr>
            <p:cNvPr id="54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240440" y="6676963"/>
              <a:ext cx="2212236" cy="48219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TextBox 57"/>
            <p:cNvSpPr txBox="1">
              <a:spLocks noChangeArrowheads="1"/>
            </p:cNvSpPr>
            <p:nvPr/>
          </p:nvSpPr>
          <p:spPr bwMode="auto">
            <a:xfrm>
              <a:off x="8169872" y="6703969"/>
              <a:ext cx="2331581" cy="1155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900" b="1" kern="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ОПЕРАТОР - 112</a:t>
              </a:r>
            </a:p>
          </p:txBody>
        </p:sp>
      </p:grpSp>
      <p:pic>
        <p:nvPicPr>
          <p:cNvPr id="89" name="Рисунок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Заголовок 20"/>
          <p:cNvSpPr txBox="1">
            <a:spLocks/>
          </p:cNvSpPr>
          <p:nvPr/>
        </p:nvSpPr>
        <p:spPr>
          <a:xfrm>
            <a:off x="1570788" y="145171"/>
            <a:ext cx="6002424" cy="506528"/>
          </a:xfrm>
          <a:prstGeom prst="rect">
            <a:avLst/>
          </a:prstGeom>
        </p:spPr>
        <p:txBody>
          <a:bodyPr vert="horz" lIns="68576" tIns="34289" rIns="68576" bIns="3428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ОРГАНИЗАЦИЯ РЕАГИРОВАНИЯ ПО СИГНАЛУ </a:t>
            </a:r>
          </a:p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«ТРЕВОЖНОЙ КНОПКИ»</a:t>
            </a:r>
            <a:endParaRPr lang="ru-RU" sz="1400" b="1" dirty="0">
              <a:solidFill>
                <a:srgbClr val="A8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6" name="Заголовок 20"/>
          <p:cNvSpPr txBox="1">
            <a:spLocks/>
          </p:cNvSpPr>
          <p:nvPr/>
        </p:nvSpPr>
        <p:spPr>
          <a:xfrm>
            <a:off x="2592253" y="1254474"/>
            <a:ext cx="5035596" cy="3133592"/>
          </a:xfrm>
          <a:prstGeom prst="rect">
            <a:avLst/>
          </a:prstGeom>
        </p:spPr>
        <p:txBody>
          <a:bodyPr vert="horz" lIns="68576" tIns="34289" rIns="68576" bIns="34289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Панель экстренного вызова 112:</a:t>
            </a:r>
          </a:p>
          <a:p>
            <a:pPr algn="l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нажатии на кнопку «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сигнал о тревоге передается по сотовой связи в Систему – 112.</a:t>
            </a:r>
          </a:p>
          <a:p>
            <a:pPr algn="l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ответе оператором Системы-112 на вызов, на кнопке автоматически включается встроенные микрофон и динамик – можно слышать, что происходит рядом с устройством, а также вести диалог с заявителем  (двухсторонняя связь).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Имеется дополнительная кнопка «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которую можно запрограммировать до трех дополнительных телефонных номеров для вызова.</a:t>
            </a:r>
          </a:p>
          <a:p>
            <a:pPr algn="l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Выносная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GSM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антенна позволяет поддерживать устойчивую связь.</a:t>
            </a:r>
          </a:p>
        </p:txBody>
      </p:sp>
      <p:sp>
        <p:nvSpPr>
          <p:cNvPr id="17" name="Заголовок 20"/>
          <p:cNvSpPr txBox="1">
            <a:spLocks/>
          </p:cNvSpPr>
          <p:nvPr/>
        </p:nvSpPr>
        <p:spPr>
          <a:xfrm>
            <a:off x="2592253" y="836779"/>
            <a:ext cx="2090106" cy="397166"/>
          </a:xfrm>
          <a:prstGeom prst="rect">
            <a:avLst/>
          </a:prstGeom>
        </p:spPr>
        <p:txBody>
          <a:bodyPr vert="horz" lIns="68576" tIns="34289" rIns="68576" bIns="3428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Оборудование Тип 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5" y="1878957"/>
            <a:ext cx="878753" cy="20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1" y="734859"/>
            <a:ext cx="7951981" cy="43106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9992" y="3546897"/>
            <a:ext cx="44613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10</a:t>
            </a:r>
            <a:r>
              <a:rPr lang="ru-RU" sz="500" dirty="0">
                <a:solidFill>
                  <a:schemeClr val="tx1"/>
                </a:solidFill>
              </a:rPr>
              <a:t>:42:00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12409" y="3746669"/>
            <a:ext cx="1368152" cy="121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800" dirty="0">
                <a:solidFill>
                  <a:srgbClr val="FF0000"/>
                </a:solidFill>
              </a:rPr>
              <a:t>Бригада отправлена 10:42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62916" y="3647434"/>
            <a:ext cx="92105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500" dirty="0">
                <a:solidFill>
                  <a:schemeClr val="tx1"/>
                </a:solidFill>
              </a:rPr>
              <a:t>Бригада отправлена 10:42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90180" y="3670292"/>
            <a:ext cx="338281" cy="101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48716" y="2849978"/>
            <a:ext cx="89297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500" dirty="0">
                <a:solidFill>
                  <a:schemeClr val="tx1"/>
                </a:solidFill>
              </a:rPr>
              <a:t>10</a:t>
            </a:r>
            <a:r>
              <a:rPr lang="ru-RU" sz="500" dirty="0">
                <a:solidFill>
                  <a:schemeClr val="tx1"/>
                </a:solidFill>
              </a:rPr>
              <a:t>:42 вторник 15 января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3386622" y="3587730"/>
            <a:ext cx="864096" cy="1651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51608" y="4293341"/>
            <a:ext cx="3298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400" dirty="0">
                <a:solidFill>
                  <a:schemeClr val="tx1"/>
                </a:solidFill>
              </a:rPr>
              <a:t>10</a:t>
            </a:r>
            <a:r>
              <a:rPr lang="ru-RU" sz="400" dirty="0">
                <a:solidFill>
                  <a:schemeClr val="tx1"/>
                </a:solidFill>
              </a:rPr>
              <a:t>:41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4" t="84297" r="51420" b="14013"/>
          <a:stretch/>
        </p:blipFill>
        <p:spPr>
          <a:xfrm>
            <a:off x="3352057" y="4364017"/>
            <a:ext cx="1152128" cy="7200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351608" y="4390190"/>
            <a:ext cx="3449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400" dirty="0">
                <a:solidFill>
                  <a:schemeClr val="tx1"/>
                </a:solidFill>
              </a:rPr>
              <a:t>10</a:t>
            </a:r>
            <a:r>
              <a:rPr lang="ru-RU" sz="400" dirty="0">
                <a:solidFill>
                  <a:schemeClr val="tx1"/>
                </a:solidFill>
              </a:rPr>
              <a:t>:42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1" y="714643"/>
            <a:ext cx="7951981" cy="4351046"/>
          </a:xfrm>
          <a:prstGeom prst="rect">
            <a:avLst/>
          </a:prstGeom>
        </p:spPr>
      </p:pic>
      <p:sp>
        <p:nvSpPr>
          <p:cNvPr id="20" name="Заголовок 20"/>
          <p:cNvSpPr txBox="1">
            <a:spLocks/>
          </p:cNvSpPr>
          <p:nvPr/>
        </p:nvSpPr>
        <p:spPr>
          <a:xfrm>
            <a:off x="1570788" y="161287"/>
            <a:ext cx="6002424" cy="506528"/>
          </a:xfrm>
          <a:prstGeom prst="rect">
            <a:avLst/>
          </a:prstGeom>
        </p:spPr>
        <p:txBody>
          <a:bodyPr vert="horz" lIns="68576" tIns="34289" rIns="68576" bIns="3428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УНИФИЦИРОВАННАЯ КАРТОЧКА РЕАГИРОВАНИЯ ПО</a:t>
            </a:r>
          </a:p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«ТРЕВОЖНОЙ КНОПКИ»</a:t>
            </a:r>
            <a:endParaRPr lang="ru-RU" sz="1400" b="1" dirty="0">
              <a:solidFill>
                <a:srgbClr val="A8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1B78ECC1-9278-438A-89E1-9035F1F64175}"/>
              </a:ext>
            </a:extLst>
          </p:cNvPr>
          <p:cNvSpPr txBox="1">
            <a:spLocks/>
          </p:cNvSpPr>
          <p:nvPr/>
        </p:nvSpPr>
        <p:spPr>
          <a:xfrm>
            <a:off x="1115616" y="454391"/>
            <a:ext cx="7886700" cy="4451114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marR="0" lvl="0" indent="-342892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РФ от 21 ноября 2011 г. N 958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"О системе обеспечения вызова экстренных оперативных служб по единому номеру "112" (с изменениями и дополнениями)</a:t>
            </a:r>
          </a:p>
          <a:p>
            <a:pPr marL="342892" marR="0" lvl="0" indent="-342892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Федерального закона от 28 декабря 2013 года № 395-ФЗ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"О Государственной автоматизированной информационной системе "ЭРА-ГЛОНАСС"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30 декабря 2020 г. № 488-ФЗ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обеспечении вызова экстренных оперативных служб по единому номеру "112" и о внесении изменений в отдельные законодательные акты Российской Федерации". (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вступил в силу 01 января 2022года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Российской Федерации от 12.11.2021 № 1931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"Об утверждении обязательных требований к организации и функционированию системы обеспечения вызова экстренных оперативных служб по единому номеру "112", в том числе порядка и сроков осуществления приема,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службами обработки и передачи вызовов по единому номеру "112" диспетчерским службам.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РФ от 27.11.2021 N 2071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"Об утверждении Правил взаимодействия сил и средств систем обеспечения вызова экстренных оперативных служб по единому номеру "112".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Распоряжение Правительства Тверской области от 05.07.2019 № 423-рп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«Регламент информационного взаимодействия при обеспечении вызова экстренных оперативных служб по единому номеру «112» на территории Тверской области с использованием автоматизированной информационной системы.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РФ от 31 августа 2021 г. N 1453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"Об утверждении перечня экстренных оперативных служб, вызов которых круглосуточно и бесплатно обязан обеспечить оператор связи пользователю услугами связи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91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africatwin.ru/travel/Mototravel_Tversky_Oblast/6e6d2e6140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67497"/>
            <a:ext cx="7549908" cy="475252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684375"/>
            <a:ext cx="8379486" cy="565329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8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765228"/>
            <a:ext cx="8640960" cy="397031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Система-112 предназначена для информационного обеспечения единых дежурно-диспетчерских служб муниципальных образований.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 экстренных оперативных служб также может быть обеспечен каждому пользователю услугами связи посредством набора номера, предназначенного для вызова соответствующей экстренной оперативной службы.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целями создания системы-112 в Российской Федерации являются: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организация вызова экстренных оперативных служб по принципу "одного окна";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организация комплекса мер, обеспечивающих ускорение реагирования и улучшение взаимодействия экстренных оперативных служб при вызовах (сообщениях о происшествиях);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реализация требований гармонизации способа вызова экстренных оперативных служб в Российской Федерации с законодательством Европейского союза.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2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73480" y="165775"/>
            <a:ext cx="7688580" cy="67537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ЭТАПЫ РАЗВЕРТЫВАНИЯ СИСТЕМЫ-112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" y="3760788"/>
            <a:ext cx="5553075" cy="538162"/>
          </a:xfrm>
          <a:prstGeom prst="rect">
            <a:avLst/>
          </a:prstGeom>
          <a:ln>
            <a:noFill/>
          </a:ln>
        </p:spPr>
        <p:txBody>
          <a:bodyPr lIns="0" tIns="0" rIns="18287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defRPr/>
            </a:pPr>
            <a:endParaRPr lang="ru-RU" sz="1600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>
          <a:xfrm>
            <a:off x="911919" y="795166"/>
            <a:ext cx="8087650" cy="40119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ru-RU" sz="3200" b="1" i="1" dirty="0">
              <a:solidFill>
                <a:srgbClr val="002060"/>
              </a:solidFill>
            </a:endParaRPr>
          </a:p>
          <a:p>
            <a:pPr marL="85719" indent="-342875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alt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35609" y="3785824"/>
            <a:ext cx="2786082" cy="836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 2020 – ввод системы в постоянную эксплуатацию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7808" y="860322"/>
            <a:ext cx="2786082" cy="172249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02.2018 –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развертывание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учебного класса и построение сегмента системы-112  в 6 МО (Рамешковский, Старицкий, Кимрский, Конаковский, Лихославльский, Торжокский районы)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7808" y="2635022"/>
            <a:ext cx="2786082" cy="1038045"/>
          </a:xfrm>
          <a:prstGeom prst="roundRect">
            <a:avLst/>
          </a:prstGeom>
          <a:solidFill>
            <a:srgbClr val="FBA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10.2018 –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развертывание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системы-112 во всех муниципальных образованиях, опытная эксплуатация «112»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2048" y="4786316"/>
            <a:ext cx="285752" cy="3116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026" name="Picture 2" descr="C:\Users\ua.chistyakov\Downloads\карт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412" y="1070258"/>
            <a:ext cx="4771056" cy="3726756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172595" y="880492"/>
            <a:ext cx="2786082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–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ЦОВ-АЦ, г.Тверь (ЕДДС,  ДДС-01, ДДС-02,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ДДС-03, ДДС-04, ДДС-05)</a:t>
            </a: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37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42"/>
          <p:cNvSpPr>
            <a:spLocks noChangeArrowheads="1"/>
          </p:cNvSpPr>
          <p:nvPr/>
        </p:nvSpPr>
        <p:spPr bwMode="auto">
          <a:xfrm>
            <a:off x="4180672" y="2071611"/>
            <a:ext cx="1318479" cy="92107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РЦОВ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868" y="283964"/>
            <a:ext cx="7965132" cy="5653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СХЕМА СИСТЕМЫ-112</a:t>
            </a:r>
          </a:p>
        </p:txBody>
      </p:sp>
      <p:sp>
        <p:nvSpPr>
          <p:cNvPr id="9" name="Oval 53"/>
          <p:cNvSpPr>
            <a:spLocks noChangeArrowheads="1"/>
          </p:cNvSpPr>
          <p:nvPr/>
        </p:nvSpPr>
        <p:spPr bwMode="auto">
          <a:xfrm>
            <a:off x="3122290" y="4301504"/>
            <a:ext cx="368300" cy="276225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 b="1" dirty="0"/>
              <a:t>ДЧ</a:t>
            </a: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2043100" y="4199586"/>
            <a:ext cx="561975" cy="431800"/>
          </a:xfrm>
          <a:prstGeom prst="flowChartConnector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/>
          </a:gradFill>
          <a:ln w="28575">
            <a:solidFill>
              <a:srgbClr val="33CCFF"/>
            </a:solidFill>
            <a:round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02</a:t>
            </a:r>
          </a:p>
        </p:txBody>
      </p:sp>
      <p:sp>
        <p:nvSpPr>
          <p:cNvPr id="10" name="Oval 53"/>
          <p:cNvSpPr>
            <a:spLocks noChangeArrowheads="1"/>
          </p:cNvSpPr>
          <p:nvPr/>
        </p:nvSpPr>
        <p:spPr bwMode="auto">
          <a:xfrm>
            <a:off x="2813677" y="4286264"/>
            <a:ext cx="368300" cy="276225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 b="1" dirty="0"/>
              <a:t>ДЧ</a:t>
            </a:r>
          </a:p>
        </p:txBody>
      </p:sp>
      <p:sp>
        <p:nvSpPr>
          <p:cNvPr id="11" name="Oval 53"/>
          <p:cNvSpPr>
            <a:spLocks noChangeArrowheads="1"/>
          </p:cNvSpPr>
          <p:nvPr/>
        </p:nvSpPr>
        <p:spPr bwMode="auto">
          <a:xfrm>
            <a:off x="2505064" y="4286264"/>
            <a:ext cx="368300" cy="276225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 b="1" dirty="0"/>
              <a:t>ДЧ</a:t>
            </a: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2053908" y="4707270"/>
            <a:ext cx="1426589" cy="3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ДДС территориальных </a:t>
            </a:r>
          </a:p>
          <a:p>
            <a:pPr algn="ctr" eaLnBrk="1" hangingPunct="1"/>
            <a:r>
              <a:rPr lang="ru-RU" altLang="ru-RU" sz="800" b="1" dirty="0"/>
              <a:t>ОВД МВД</a:t>
            </a:r>
          </a:p>
        </p:txBody>
      </p:sp>
      <p:sp>
        <p:nvSpPr>
          <p:cNvPr id="12" name="Oval 270"/>
          <p:cNvSpPr>
            <a:spLocks noChangeArrowheads="1"/>
          </p:cNvSpPr>
          <p:nvPr/>
        </p:nvSpPr>
        <p:spPr bwMode="auto">
          <a:xfrm>
            <a:off x="214286" y="4214824"/>
            <a:ext cx="540537" cy="38731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13" name="Rectangle 274"/>
          <p:cNvSpPr>
            <a:spLocks noChangeArrowheads="1"/>
          </p:cNvSpPr>
          <p:nvPr/>
        </p:nvSpPr>
        <p:spPr bwMode="auto">
          <a:xfrm>
            <a:off x="665194" y="4327463"/>
            <a:ext cx="451110" cy="188763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псч</a:t>
            </a:r>
          </a:p>
        </p:txBody>
      </p:sp>
      <p:sp>
        <p:nvSpPr>
          <p:cNvPr id="14" name="Rectangle 274"/>
          <p:cNvSpPr>
            <a:spLocks noChangeArrowheads="1"/>
          </p:cNvSpPr>
          <p:nvPr/>
        </p:nvSpPr>
        <p:spPr bwMode="auto">
          <a:xfrm>
            <a:off x="1017664" y="4365536"/>
            <a:ext cx="451110" cy="188763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псч</a:t>
            </a:r>
          </a:p>
        </p:txBody>
      </p:sp>
      <p:sp>
        <p:nvSpPr>
          <p:cNvPr id="15" name="Rectangle 274"/>
          <p:cNvSpPr>
            <a:spLocks noChangeArrowheads="1"/>
          </p:cNvSpPr>
          <p:nvPr/>
        </p:nvSpPr>
        <p:spPr bwMode="auto">
          <a:xfrm>
            <a:off x="1417693" y="4398887"/>
            <a:ext cx="451110" cy="188763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псч</a:t>
            </a:r>
          </a:p>
        </p:txBody>
      </p:sp>
      <p:sp>
        <p:nvSpPr>
          <p:cNvPr id="17" name="Прямоугольник 7"/>
          <p:cNvSpPr>
            <a:spLocks noChangeArrowheads="1"/>
          </p:cNvSpPr>
          <p:nvPr/>
        </p:nvSpPr>
        <p:spPr bwMode="auto">
          <a:xfrm>
            <a:off x="190642" y="4714890"/>
            <a:ext cx="1875028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ДДС ПСЧ пожарных гарнизонов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  <p:sp>
        <p:nvSpPr>
          <p:cNvPr id="19" name="Oval 217"/>
          <p:cNvSpPr>
            <a:spLocks noChangeArrowheads="1"/>
          </p:cNvSpPr>
          <p:nvPr/>
        </p:nvSpPr>
        <p:spPr bwMode="auto">
          <a:xfrm>
            <a:off x="7087568" y="4230068"/>
            <a:ext cx="542925" cy="38417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20" name="Oval 91"/>
          <p:cNvSpPr>
            <a:spLocks noChangeArrowheads="1"/>
          </p:cNvSpPr>
          <p:nvPr/>
        </p:nvSpPr>
        <p:spPr bwMode="auto">
          <a:xfrm>
            <a:off x="4997771" y="4214824"/>
            <a:ext cx="540983" cy="42862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03</a:t>
            </a:r>
          </a:p>
        </p:txBody>
      </p:sp>
      <p:sp>
        <p:nvSpPr>
          <p:cNvPr id="21" name="Oval 209"/>
          <p:cNvSpPr>
            <a:spLocks noChangeArrowheads="1"/>
          </p:cNvSpPr>
          <p:nvPr/>
        </p:nvSpPr>
        <p:spPr bwMode="auto">
          <a:xfrm>
            <a:off x="5456874" y="4286266"/>
            <a:ext cx="495238" cy="254651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СМП</a:t>
            </a:r>
          </a:p>
        </p:txBody>
      </p:sp>
      <p:sp>
        <p:nvSpPr>
          <p:cNvPr id="22" name="Oval 209"/>
          <p:cNvSpPr>
            <a:spLocks noChangeArrowheads="1"/>
          </p:cNvSpPr>
          <p:nvPr/>
        </p:nvSpPr>
        <p:spPr bwMode="auto">
          <a:xfrm>
            <a:off x="5885502" y="4309126"/>
            <a:ext cx="495238" cy="254651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СМП</a:t>
            </a:r>
          </a:p>
        </p:txBody>
      </p:sp>
      <p:sp>
        <p:nvSpPr>
          <p:cNvPr id="23" name="Oval 209"/>
          <p:cNvSpPr>
            <a:spLocks noChangeArrowheads="1"/>
          </p:cNvSpPr>
          <p:nvPr/>
        </p:nvSpPr>
        <p:spPr bwMode="auto">
          <a:xfrm>
            <a:off x="6314130" y="4309126"/>
            <a:ext cx="495238" cy="254651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СМП</a:t>
            </a:r>
          </a:p>
        </p:txBody>
      </p:sp>
      <p:sp>
        <p:nvSpPr>
          <p:cNvPr id="24" name="Oval 270"/>
          <p:cNvSpPr>
            <a:spLocks noChangeArrowheads="1"/>
          </p:cNvSpPr>
          <p:nvPr/>
        </p:nvSpPr>
        <p:spPr bwMode="auto">
          <a:xfrm>
            <a:off x="8215338" y="4214828"/>
            <a:ext cx="541338" cy="38576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3500000" scaled="0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4952056" y="4699650"/>
            <a:ext cx="682394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ДДС СМП</a:t>
            </a:r>
          </a:p>
        </p:txBody>
      </p:sp>
      <p:sp>
        <p:nvSpPr>
          <p:cNvPr id="26" name="Прямоугольник 7"/>
          <p:cNvSpPr>
            <a:spLocks noChangeArrowheads="1"/>
          </p:cNvSpPr>
          <p:nvPr/>
        </p:nvSpPr>
        <p:spPr bwMode="auto">
          <a:xfrm>
            <a:off x="6558899" y="4635834"/>
            <a:ext cx="1245048" cy="3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ДДС АО «Газпром </a:t>
            </a:r>
          </a:p>
          <a:p>
            <a:pPr algn="ctr" eaLnBrk="1" hangingPunct="1"/>
            <a:r>
              <a:rPr lang="ru-RU" altLang="ru-RU" sz="800" b="1" dirty="0"/>
              <a:t>газораспределение </a:t>
            </a:r>
          </a:p>
        </p:txBody>
      </p:sp>
      <p:sp>
        <p:nvSpPr>
          <p:cNvPr id="27" name="Прямоугольник 7"/>
          <p:cNvSpPr>
            <a:spLocks noChangeArrowheads="1"/>
          </p:cNvSpPr>
          <p:nvPr/>
        </p:nvSpPr>
        <p:spPr bwMode="auto">
          <a:xfrm>
            <a:off x="7842521" y="4643452"/>
            <a:ext cx="1187340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ДДС «Антитеррор»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858016" y="2228851"/>
            <a:ext cx="1550988" cy="588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993272" y="2356486"/>
            <a:ext cx="1550988" cy="588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166628" y="2522224"/>
            <a:ext cx="1550988" cy="588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286644" y="2687961"/>
            <a:ext cx="1550988" cy="619121"/>
          </a:xfrm>
          <a:prstGeom prst="rect">
            <a:avLst/>
          </a:prstGeom>
          <a:solidFill>
            <a:schemeClr val="bg1">
              <a:lumMod val="85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 муниципальных образований</a:t>
            </a:r>
            <a:endParaRPr lang="ru-RU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2" name="AutoShape 42"/>
          <p:cNvSpPr>
            <a:spLocks noChangeArrowheads="1"/>
          </p:cNvSpPr>
          <p:nvPr/>
        </p:nvSpPr>
        <p:spPr bwMode="auto">
          <a:xfrm>
            <a:off x="4053465" y="1559269"/>
            <a:ext cx="1643074" cy="78135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ЦОВ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>
            <a:off x="6817058" y="1007734"/>
            <a:ext cx="1928826" cy="50006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их субъектов РФ</a:t>
            </a:r>
          </a:p>
        </p:txBody>
      </p:sp>
      <p:sp>
        <p:nvSpPr>
          <p:cNvPr id="34" name="AutoShape 42"/>
          <p:cNvSpPr>
            <a:spLocks noChangeArrowheads="1"/>
          </p:cNvSpPr>
          <p:nvPr/>
        </p:nvSpPr>
        <p:spPr bwMode="auto">
          <a:xfrm>
            <a:off x="6873256" y="1142992"/>
            <a:ext cx="1928826" cy="50006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субъектов РФ</a:t>
            </a:r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auto">
          <a:xfrm>
            <a:off x="6921834" y="1247767"/>
            <a:ext cx="1928826" cy="50006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ЦОВ – 112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соседних субъектов РФ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20116" y="2155504"/>
            <a:ext cx="1973604" cy="671516"/>
          </a:xfrm>
          <a:prstGeom prst="roundRect">
            <a:avLst/>
          </a:prstGeom>
          <a:solidFill>
            <a:srgbClr val="FBA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ЦУКС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 МЧС России по Тверской области</a:t>
            </a:r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1437513">
            <a:off x="5678604" y="1857925"/>
            <a:ext cx="1214698" cy="1918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428596" y="4000500"/>
            <a:ext cx="8048654" cy="1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AutoShape 42"/>
          <p:cNvSpPr>
            <a:spLocks noChangeArrowheads="1"/>
          </p:cNvSpPr>
          <p:nvPr/>
        </p:nvSpPr>
        <p:spPr bwMode="auto">
          <a:xfrm>
            <a:off x="1133448" y="1000114"/>
            <a:ext cx="1928826" cy="500066"/>
          </a:xfrm>
          <a:prstGeom prst="flowChartAlternateProcess">
            <a:avLst/>
          </a:prstGeom>
          <a:solidFill>
            <a:schemeClr val="bg2"/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ЭРА - ГЛОНАСС </a:t>
            </a:r>
          </a:p>
        </p:txBody>
      </p:sp>
      <p:sp>
        <p:nvSpPr>
          <p:cNvPr id="60" name="Двойная стрелка вверх/вниз 59"/>
          <p:cNvSpPr/>
          <p:nvPr/>
        </p:nvSpPr>
        <p:spPr>
          <a:xfrm>
            <a:off x="8072467" y="3314701"/>
            <a:ext cx="45719" cy="6143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3124200" y="1280160"/>
            <a:ext cx="868680" cy="31242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33" idx="1"/>
          </p:cNvCxnSpPr>
          <p:nvPr/>
        </p:nvCxnSpPr>
        <p:spPr>
          <a:xfrm rot="10800000" flipV="1">
            <a:off x="5722621" y="1257767"/>
            <a:ext cx="1094438" cy="34243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428598" y="4000511"/>
            <a:ext cx="3571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344090" y="4000511"/>
            <a:ext cx="3533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420679" y="4000511"/>
            <a:ext cx="3571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007559" y="3985271"/>
            <a:ext cx="357190" cy="276999"/>
          </a:xfrm>
          <a:prstGeom prst="rect">
            <a:avLst/>
          </a:prstGeom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501091" y="4000511"/>
            <a:ext cx="3571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286646" y="2635505"/>
            <a:ext cx="3571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875142" y="1243811"/>
            <a:ext cx="3571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750646" y="4835726"/>
            <a:ext cx="294294" cy="3116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" name="Двойная стрелка влево/вправо 70"/>
          <p:cNvSpPr/>
          <p:nvPr/>
        </p:nvSpPr>
        <p:spPr>
          <a:xfrm rot="19953671" flipV="1">
            <a:off x="3049735" y="1839176"/>
            <a:ext cx="1038698" cy="1968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682489" y="3138769"/>
            <a:ext cx="1181100" cy="610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ЕДЦ СМП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0" name="Oval 217"/>
          <p:cNvSpPr>
            <a:spLocks noChangeArrowheads="1"/>
          </p:cNvSpPr>
          <p:nvPr/>
        </p:nvSpPr>
        <p:spPr bwMode="auto">
          <a:xfrm>
            <a:off x="3993848" y="4222448"/>
            <a:ext cx="542925" cy="3841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ТДФ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279599" y="4008131"/>
            <a:ext cx="357190" cy="276999"/>
          </a:xfrm>
          <a:prstGeom prst="rect">
            <a:avLst/>
          </a:prstGeom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3" name="Прямоугольник 7"/>
          <p:cNvSpPr>
            <a:spLocks noChangeArrowheads="1"/>
          </p:cNvSpPr>
          <p:nvPr/>
        </p:nvSpPr>
        <p:spPr bwMode="auto">
          <a:xfrm>
            <a:off x="3460217" y="4704414"/>
            <a:ext cx="1569657" cy="3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ГКУ «Дирекция Тверского </a:t>
            </a:r>
          </a:p>
          <a:p>
            <a:pPr algn="ctr" eaLnBrk="1" hangingPunct="1"/>
            <a:r>
              <a:rPr lang="ru-RU" altLang="ru-RU" sz="800" b="1" dirty="0"/>
              <a:t>Дорожный Фонда»</a:t>
            </a:r>
          </a:p>
        </p:txBody>
      </p:sp>
      <p:sp>
        <p:nvSpPr>
          <p:cNvPr id="90" name="Двойная стрелка вверх/вниз 89"/>
          <p:cNvSpPr/>
          <p:nvPr/>
        </p:nvSpPr>
        <p:spPr>
          <a:xfrm>
            <a:off x="4290061" y="3016506"/>
            <a:ext cx="137924" cy="9354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1" name="Двойная стрелка вверх/вниз 90"/>
          <p:cNvSpPr/>
          <p:nvPr/>
        </p:nvSpPr>
        <p:spPr>
          <a:xfrm>
            <a:off x="5159776" y="2992679"/>
            <a:ext cx="82784" cy="155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2" name="Двойная стрелка вверх/вниз 91"/>
          <p:cNvSpPr/>
          <p:nvPr/>
        </p:nvSpPr>
        <p:spPr>
          <a:xfrm>
            <a:off x="5242563" y="3771901"/>
            <a:ext cx="45719" cy="180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4" name="Двойная стрелка вверх/вниз 93"/>
          <p:cNvSpPr/>
          <p:nvPr/>
        </p:nvSpPr>
        <p:spPr>
          <a:xfrm>
            <a:off x="7330443" y="403098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5" name="Двойная стрелка вверх/вниз 94"/>
          <p:cNvSpPr/>
          <p:nvPr/>
        </p:nvSpPr>
        <p:spPr>
          <a:xfrm>
            <a:off x="5250183" y="403860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6" name="Двойная стрелка вверх/вниз 95"/>
          <p:cNvSpPr/>
          <p:nvPr/>
        </p:nvSpPr>
        <p:spPr>
          <a:xfrm>
            <a:off x="4236723" y="403098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7" name="Двойная стрелка вверх/вниз 96"/>
          <p:cNvSpPr/>
          <p:nvPr/>
        </p:nvSpPr>
        <p:spPr>
          <a:xfrm>
            <a:off x="2308863" y="404622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8" name="Двойная стрелка вверх/вниз 97"/>
          <p:cNvSpPr/>
          <p:nvPr/>
        </p:nvSpPr>
        <p:spPr>
          <a:xfrm>
            <a:off x="419103" y="404622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9" name="Двойная стрелка вверх/вниз 98"/>
          <p:cNvSpPr/>
          <p:nvPr/>
        </p:nvSpPr>
        <p:spPr>
          <a:xfrm>
            <a:off x="8442963" y="404622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1084872" y="1020536"/>
            <a:ext cx="357190" cy="276999"/>
          </a:xfrm>
          <a:prstGeom prst="rect">
            <a:avLst/>
          </a:prstGeom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1176531" y="2123618"/>
            <a:ext cx="357190" cy="276999"/>
          </a:xfrm>
          <a:prstGeom prst="rect">
            <a:avLst/>
          </a:prstGeom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Двойная стрелка вверх/вниз 66"/>
          <p:cNvSpPr/>
          <p:nvPr/>
        </p:nvSpPr>
        <p:spPr>
          <a:xfrm>
            <a:off x="2022187" y="2849880"/>
            <a:ext cx="45719" cy="10972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2323204" y="723004"/>
            <a:ext cx="5593080" cy="220980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13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83568" y="51474"/>
            <a:ext cx="8003232" cy="67537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ЦОВ-112 ТВЕРСКОЙ ОБЛАСТИ</a:t>
            </a:r>
            <a:b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" y="3760788"/>
            <a:ext cx="5553075" cy="538162"/>
          </a:xfrm>
          <a:prstGeom prst="rect">
            <a:avLst/>
          </a:prstGeom>
          <a:ln>
            <a:noFill/>
          </a:ln>
        </p:spPr>
        <p:txBody>
          <a:bodyPr lIns="0" tIns="0" rIns="18287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defRPr/>
            </a:pPr>
            <a:endParaRPr lang="ru-RU" sz="1600" kern="0" dirty="0">
              <a:solidFill>
                <a:srgbClr val="0F6FC6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Пользователь\Desktop\14.08.2018 ЦОВ 112 (фотоотчет)\DSC_0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26844"/>
            <a:ext cx="2406984" cy="172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89" y="726843"/>
            <a:ext cx="2088231" cy="1656184"/>
          </a:xfrm>
          <a:prstGeom prst="rect">
            <a:avLst/>
          </a:prstGeom>
        </p:spPr>
      </p:pic>
      <p:pic>
        <p:nvPicPr>
          <p:cNvPr id="9" name="Рисунок 8" descr="C:\Users\Пользователь\Desktop\14.08.2018 ЦОВ 112 (фотоотчет)\DSC_00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81200"/>
            <a:ext cx="2329962" cy="166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2844587"/>
            <a:ext cx="2406984" cy="1671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6" y="2794804"/>
            <a:ext cx="2088231" cy="1721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4" y="2859782"/>
            <a:ext cx="2547311" cy="17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1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9" y="215873"/>
            <a:ext cx="7965132" cy="5653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АБОНЕНТУ «112» НУЖНО ЗНАТЬ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9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71" y="987574"/>
            <a:ext cx="7965133" cy="353943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Единый экстренный номер «112» действует на территории всей Российской Федерации.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номеру «112» можно звонить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любого устройства связи.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	На территории Тверской области прием и обработку экстренных вызовов обеспечивает и выполняет «ГКУ Управление ПС ЗН и Т Тверской области Система 112». Служба 112 Тверской области состоит из 5 дежурных смен, в каждой из которых дежурит не менее 12 специалистов.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Ежесуточно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Специалисты Службы 112 Тверской области оказывают и организовывают помощь: вызывают на места происшествий экстренные оперативные и аварийно-восстановительные службы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любой угрозе жизни, здоровью, имуществу, правопорядку и нарушении условий жизнедеятельности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	В целях безопасности все разговоры записываются и записи хранятся 3года.</a:t>
            </a:r>
          </a:p>
        </p:txBody>
      </p:sp>
    </p:spTree>
    <p:extLst>
      <p:ext uri="{BB962C8B-B14F-4D97-AF65-F5344CB8AC3E}">
        <p14:creationId xmlns:p14="http://schemas.microsoft.com/office/powerpoint/2010/main" val="300048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208" y="240253"/>
            <a:ext cx="7394762" cy="7216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КОЛИЧЕСТВА ОБРАБОТАННЫХ ВЫЗОВОВ  В   2020-2021  ГОДАХ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09660" y="4694397"/>
            <a:ext cx="335280" cy="273844"/>
          </a:xfrm>
        </p:spPr>
        <p:txBody>
          <a:bodyPr/>
          <a:lstStyle/>
          <a:p>
            <a:pPr defTabSz="457166"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defTabSz="457166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94019" y="200486"/>
            <a:ext cx="720000" cy="882000"/>
          </a:xfrm>
          <a:prstGeom prst="rect">
            <a:avLst/>
          </a:prstGeom>
          <a:noFill/>
        </p:spPr>
      </p:pic>
      <p:sp>
        <p:nvSpPr>
          <p:cNvPr id="7" name="Скругленный прямоугольник 13">
            <a:extLst>
              <a:ext uri="{FF2B5EF4-FFF2-40B4-BE49-F238E27FC236}">
                <a16:creationId xmlns:a16="http://schemas.microsoft.com/office/drawing/2014/main" id="{5BD50B4B-52EC-462A-88CD-6DFDF8F5C76F}"/>
              </a:ext>
            </a:extLst>
          </p:cNvPr>
          <p:cNvSpPr/>
          <p:nvPr/>
        </p:nvSpPr>
        <p:spPr>
          <a:xfrm>
            <a:off x="1014021" y="79834"/>
            <a:ext cx="7771498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457166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За 2022 год в системе-112 обработано 1 864 419 вызовов,</a:t>
            </a:r>
          </a:p>
          <a:p>
            <a:pPr algn="ctr" defTabSz="457166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сравнительный анализ за 3 года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092940"/>
              </p:ext>
            </p:extLst>
          </p:nvPr>
        </p:nvGraphicFramePr>
        <p:xfrm>
          <a:off x="1093694" y="1205296"/>
          <a:ext cx="7046259" cy="347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74"/>
          <p:cNvSpPr>
            <a:spLocks noChangeArrowheads="1"/>
          </p:cNvSpPr>
          <p:nvPr/>
        </p:nvSpPr>
        <p:spPr bwMode="auto">
          <a:xfrm>
            <a:off x="4788266" y="1959299"/>
            <a:ext cx="703173" cy="311779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1392513</a:t>
            </a:r>
          </a:p>
        </p:txBody>
      </p:sp>
      <p:sp>
        <p:nvSpPr>
          <p:cNvPr id="12" name="Rectangle 274"/>
          <p:cNvSpPr>
            <a:spLocks noChangeArrowheads="1"/>
          </p:cNvSpPr>
          <p:nvPr/>
        </p:nvSpPr>
        <p:spPr bwMode="auto">
          <a:xfrm>
            <a:off x="2810994" y="2117176"/>
            <a:ext cx="586633" cy="311779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1267231</a:t>
            </a:r>
          </a:p>
        </p:txBody>
      </p:sp>
      <p:sp>
        <p:nvSpPr>
          <p:cNvPr id="14" name="Rectangle 274"/>
          <p:cNvSpPr>
            <a:spLocks noChangeArrowheads="1"/>
          </p:cNvSpPr>
          <p:nvPr/>
        </p:nvSpPr>
        <p:spPr bwMode="auto">
          <a:xfrm>
            <a:off x="6889934" y="1217217"/>
            <a:ext cx="703173" cy="311779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1864419</a:t>
            </a:r>
          </a:p>
        </p:txBody>
      </p:sp>
      <p:sp>
        <p:nvSpPr>
          <p:cNvPr id="15" name="Rectangle 274"/>
          <p:cNvSpPr>
            <a:spLocks noChangeArrowheads="1"/>
          </p:cNvSpPr>
          <p:nvPr/>
        </p:nvSpPr>
        <p:spPr bwMode="auto">
          <a:xfrm>
            <a:off x="2707342" y="4358402"/>
            <a:ext cx="668426" cy="311779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4"/>
          <p:cNvSpPr>
            <a:spLocks noChangeArrowheads="1"/>
          </p:cNvSpPr>
          <p:nvPr/>
        </p:nvSpPr>
        <p:spPr bwMode="auto">
          <a:xfrm>
            <a:off x="2798102" y="2117176"/>
            <a:ext cx="586633" cy="311779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1267231</a:t>
            </a:r>
          </a:p>
        </p:txBody>
      </p:sp>
    </p:spTree>
    <p:extLst>
      <p:ext uri="{BB962C8B-B14F-4D97-AF65-F5344CB8AC3E}">
        <p14:creationId xmlns:p14="http://schemas.microsoft.com/office/powerpoint/2010/main" val="161168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208" y="240253"/>
            <a:ext cx="7394762" cy="72161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АНАЛИЗ КОЛИЧЕСТВА ОБРАБОТАННЫХ ВЫЗОВОВ  </a:t>
            </a:r>
            <a:b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ЗА 3 МЕСЯЦА 2022  ГОДА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09660" y="4694397"/>
            <a:ext cx="335280" cy="273844"/>
          </a:xfrm>
        </p:spPr>
        <p:txBody>
          <a:bodyPr/>
          <a:lstStyle/>
          <a:p>
            <a:pPr defTabSz="457166"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457166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94019" y="200486"/>
            <a:ext cx="720000" cy="88200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1014019" y="1082489"/>
          <a:ext cx="7337924" cy="372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13">
            <a:extLst>
              <a:ext uri="{FF2B5EF4-FFF2-40B4-BE49-F238E27FC236}">
                <a16:creationId xmlns:a16="http://schemas.microsoft.com/office/drawing/2014/main" id="{34DCED52-137D-43A9-98A6-7751E3616961}"/>
              </a:ext>
            </a:extLst>
          </p:cNvPr>
          <p:cNvSpPr/>
          <p:nvPr/>
        </p:nvSpPr>
        <p:spPr>
          <a:xfrm>
            <a:off x="1014021" y="104062"/>
            <a:ext cx="7771498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457166"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</a:rPr>
              <a:t>За 2022 принято входящих вызовов: </a:t>
            </a:r>
            <a:r>
              <a:rPr lang="ru-RU" sz="1600" b="1" dirty="0">
                <a:solidFill>
                  <a:srgbClr val="FF0000"/>
                </a:solidFill>
                <a:latin typeface="Calibri"/>
              </a:rPr>
              <a:t>1 253 892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457166"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</a:rPr>
              <a:t>                                            Исходящих вызовов заявителю:   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471 906 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74"/>
          <p:cNvSpPr>
            <a:spLocks noChangeArrowheads="1"/>
          </p:cNvSpPr>
          <p:nvPr/>
        </p:nvSpPr>
        <p:spPr bwMode="auto">
          <a:xfrm>
            <a:off x="1228168" y="1406979"/>
            <a:ext cx="1165411" cy="31177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1 253 892</a:t>
            </a:r>
          </a:p>
        </p:txBody>
      </p:sp>
    </p:spTree>
    <p:extLst>
      <p:ext uri="{BB962C8B-B14F-4D97-AF65-F5344CB8AC3E}">
        <p14:creationId xmlns:p14="http://schemas.microsoft.com/office/powerpoint/2010/main" val="709248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9A9F2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4271</TotalTime>
  <Words>1073</Words>
  <Application>Microsoft Office PowerPoint</Application>
  <PresentationFormat>Экран (16:9)</PresentationFormat>
  <Paragraphs>238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ЭТАПЫ РАЗВЕРТЫВАНИЯ СИСТЕМЫ-112</vt:lpstr>
      <vt:lpstr>ОРГАНИЗАЦИОННАЯ СХЕМА СИСТЕМЫ-112</vt:lpstr>
      <vt:lpstr>ЦОВ-112 ТВЕРСКОЙ ОБЛАСТИ СЕГОДНЯ</vt:lpstr>
      <vt:lpstr>АБОНЕНТУ «112» НУЖНО ЗНАТЬ</vt:lpstr>
      <vt:lpstr>СРАВНИТЕЛЬНЫЙ АНАЛИЗ КОЛИЧЕСТВА ОБРАБОТАННЫХ ВЫЗОВОВ  В   2020-2021  ГОДАХ</vt:lpstr>
      <vt:lpstr> АНАЛИЗ КОЛИЧЕСТВА ОБРАБОТАННЫХ ВЫЗОВОВ   ЗА 3 МЕСЯЦА 2022  ГОДА</vt:lpstr>
      <vt:lpstr>ПРАВИЛА ПОЛЬЗОВАНИЯ НОМЕРОМ «112»</vt:lpstr>
      <vt:lpstr>ВНИМАНИЕ ВЗРОСЛЫЕ!</vt:lpstr>
      <vt:lpstr>КАК РАБОТАЕТ ЭКСТРЕННЫЙ ВЫЗОВ ПО НОМЕРУ «112»?</vt:lpstr>
      <vt:lpstr>ПОМНИТЕ!</vt:lpstr>
      <vt:lpstr>SMS-запрос координат</vt:lpstr>
      <vt:lpstr>Оповещение хулиганов</vt:lpstr>
      <vt:lpstr>Оповещение хулиганов.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Ковалёва Евгения Вячеславовна</dc:creator>
  <cp:lastModifiedBy>Неизвестный пользователь</cp:lastModifiedBy>
  <cp:revision>415</cp:revision>
  <cp:lastPrinted>2023-10-11T05:08:57Z</cp:lastPrinted>
  <dcterms:created xsi:type="dcterms:W3CDTF">2018-05-25T15:58:35Z</dcterms:created>
  <dcterms:modified xsi:type="dcterms:W3CDTF">2023-10-11T19:10:46Z</dcterms:modified>
</cp:coreProperties>
</file>